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66" r:id="rId8"/>
    <p:sldId id="272" r:id="rId9"/>
    <p:sldId id="273" r:id="rId10"/>
    <p:sldId id="274" r:id="rId11"/>
    <p:sldId id="267" r:id="rId12"/>
    <p:sldId id="268" r:id="rId13"/>
    <p:sldId id="269" r:id="rId14"/>
    <p:sldId id="282" r:id="rId15"/>
    <p:sldId id="270" r:id="rId16"/>
    <p:sldId id="271" r:id="rId17"/>
    <p:sldId id="275" r:id="rId18"/>
    <p:sldId id="280" r:id="rId19"/>
    <p:sldId id="279" r:id="rId20"/>
    <p:sldId id="276" r:id="rId21"/>
    <p:sldId id="277" r:id="rId22"/>
    <p:sldId id="278" r:id="rId23"/>
    <p:sldId id="284" r:id="rId24"/>
    <p:sldId id="281" r:id="rId25"/>
    <p:sldId id="283" r:id="rId26"/>
    <p:sldId id="285" r:id="rId27"/>
    <p:sldId id="286" r:id="rId28"/>
    <p:sldId id="287" r:id="rId29"/>
    <p:sldId id="288"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7C1A1-60C9-4AD4-90AB-2983E11E7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038EBD-BEC3-4CBC-B8DD-A0A5D9325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DE1F55-03F0-49CC-B0DD-1BE674B8136B}"/>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5" name="Footer Placeholder 4">
            <a:extLst>
              <a:ext uri="{FF2B5EF4-FFF2-40B4-BE49-F238E27FC236}">
                <a16:creationId xmlns:a16="http://schemas.microsoft.com/office/drawing/2014/main" id="{B3CDA11F-76B7-47C8-8BB3-0B66EF81F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45FD2-66F2-4111-AF42-BBB7D324FA76}"/>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403043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7928-3BD1-4007-AD4F-F6E4CBD06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5E6F6E-0AFE-4D89-96AD-C72194E0D3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E1F56-0FE4-45C0-B0A8-13FA1BB255B7}"/>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5" name="Footer Placeholder 4">
            <a:extLst>
              <a:ext uri="{FF2B5EF4-FFF2-40B4-BE49-F238E27FC236}">
                <a16:creationId xmlns:a16="http://schemas.microsoft.com/office/drawing/2014/main" id="{EBFB76DA-4727-4847-A73A-0A8D8E83D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BF87E-C3B7-4FC0-91F9-62FDFE3008CE}"/>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393006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997E48-5A78-48D7-803F-F59F7D07A4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895AB6-BB9B-487E-AFE1-8055ABF1DE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FE2CC-28DF-45BD-BE2D-AC3D575B4963}"/>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5" name="Footer Placeholder 4">
            <a:extLst>
              <a:ext uri="{FF2B5EF4-FFF2-40B4-BE49-F238E27FC236}">
                <a16:creationId xmlns:a16="http://schemas.microsoft.com/office/drawing/2014/main" id="{84C9EF15-921B-4E3A-84BC-219BCB5DB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69B272-7C77-4DE4-B9F2-69AAE30C82D2}"/>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321857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714B-5226-4BD6-BEC4-249B47F670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6D4E5-F4A5-4BB9-AFBB-3DDEBA4059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53474D-7513-403D-A013-69F4524D5F72}"/>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5" name="Footer Placeholder 4">
            <a:extLst>
              <a:ext uri="{FF2B5EF4-FFF2-40B4-BE49-F238E27FC236}">
                <a16:creationId xmlns:a16="http://schemas.microsoft.com/office/drawing/2014/main" id="{A643EAFB-A3A3-449B-8B3E-3E9535B0E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954D8-C08B-42E4-ADD9-5C061905C1A3}"/>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419208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8867-0AAF-445E-8321-1D41953BF0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A15219-7ACC-45F8-B4DA-A5C3B1190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05005E-03C8-4EB8-8D7A-E26FDAE9DA1E}"/>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5" name="Footer Placeholder 4">
            <a:extLst>
              <a:ext uri="{FF2B5EF4-FFF2-40B4-BE49-F238E27FC236}">
                <a16:creationId xmlns:a16="http://schemas.microsoft.com/office/drawing/2014/main" id="{C609F5D0-982E-47C8-AE0D-50C74438D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B6B0AE-ABF8-4C08-96AF-FEACF15106BE}"/>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142298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8945D-71ED-4F9A-BD9B-CAC3276EF9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8FED97-E148-4871-B177-AF7BBFD065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950C2-899D-4BA7-9980-DA296B8FA2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7B1E16-85C6-4B34-87C6-51979184F140}"/>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6" name="Footer Placeholder 5">
            <a:extLst>
              <a:ext uri="{FF2B5EF4-FFF2-40B4-BE49-F238E27FC236}">
                <a16:creationId xmlns:a16="http://schemas.microsoft.com/office/drawing/2014/main" id="{BA5E32C4-B98D-45CA-8D2E-3DC98CCC08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9079EA-BB73-493A-BB4B-84EE69211EA0}"/>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333739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0456-B5F9-4699-BFDD-DF1F31F1FE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385465-1DDB-487A-9AB0-867CF35F33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EC9626-1B69-4FAC-AC34-CDCEB901A5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2BC2C7-A6DE-4CE7-9D1A-7360FF05D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3C51B2-D76C-4B69-8D38-3905146292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133E04-DB44-4D9C-B2EE-AE49B6BBEEA2}"/>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8" name="Footer Placeholder 7">
            <a:extLst>
              <a:ext uri="{FF2B5EF4-FFF2-40B4-BE49-F238E27FC236}">
                <a16:creationId xmlns:a16="http://schemas.microsoft.com/office/drawing/2014/main" id="{0525516A-D881-4619-8073-60FF8439F0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B09972-0308-4EDD-AD81-AA4EC56DF755}"/>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707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83366-77B6-4931-B136-074C36A98E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F6BBBE-908E-46D7-BC92-DB2B214F67FD}"/>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4" name="Footer Placeholder 3">
            <a:extLst>
              <a:ext uri="{FF2B5EF4-FFF2-40B4-BE49-F238E27FC236}">
                <a16:creationId xmlns:a16="http://schemas.microsoft.com/office/drawing/2014/main" id="{D4561126-0EC3-48D8-B7E6-C1ABBCB8BA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5A0255-AEBF-43B9-A3EF-9C35FA42ACA0}"/>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94517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016B58-F78B-42AE-BC3B-703641E280B3}"/>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3" name="Footer Placeholder 2">
            <a:extLst>
              <a:ext uri="{FF2B5EF4-FFF2-40B4-BE49-F238E27FC236}">
                <a16:creationId xmlns:a16="http://schemas.microsoft.com/office/drawing/2014/main" id="{DA274846-BD92-4C1B-AB12-8F57C3100C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71CC11-861F-4842-9B96-FA98313A583B}"/>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27373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B286-F998-46E5-BBF1-6AA9A8B78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6A2A72-2F87-4B7E-B354-735DF930EC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1534E0-F364-48A9-AEBA-3F2D6FFD6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F7964-CD91-48B9-8BF3-E136FAB2C566}"/>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6" name="Footer Placeholder 5">
            <a:extLst>
              <a:ext uri="{FF2B5EF4-FFF2-40B4-BE49-F238E27FC236}">
                <a16:creationId xmlns:a16="http://schemas.microsoft.com/office/drawing/2014/main" id="{7521FDF6-A428-4D86-8856-797240F9D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451CCD-949C-45E9-B1AC-36F09FEFF507}"/>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321705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308D-C073-4A58-BD90-A8BAA4F0C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D6CD79-973D-448E-8CD4-47A946E5CE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9D7ACC-D586-4EF3-B142-2B6B19DD1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D98BCA-E8D7-469C-8A1C-16C97A2198C7}"/>
              </a:ext>
            </a:extLst>
          </p:cNvPr>
          <p:cNvSpPr>
            <a:spLocks noGrp="1"/>
          </p:cNvSpPr>
          <p:nvPr>
            <p:ph type="dt" sz="half" idx="10"/>
          </p:nvPr>
        </p:nvSpPr>
        <p:spPr/>
        <p:txBody>
          <a:bodyPr/>
          <a:lstStyle/>
          <a:p>
            <a:fld id="{01181816-0DB2-4B76-8D16-27C4AA8E4FCC}" type="datetimeFigureOut">
              <a:rPr lang="en-US" smtClean="0"/>
              <a:t>4/19/2022</a:t>
            </a:fld>
            <a:endParaRPr lang="en-US"/>
          </a:p>
        </p:txBody>
      </p:sp>
      <p:sp>
        <p:nvSpPr>
          <p:cNvPr id="6" name="Footer Placeholder 5">
            <a:extLst>
              <a:ext uri="{FF2B5EF4-FFF2-40B4-BE49-F238E27FC236}">
                <a16:creationId xmlns:a16="http://schemas.microsoft.com/office/drawing/2014/main" id="{D9621B45-9BF5-4659-A7B3-AE81ED1FE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E24B24-83C5-46EA-96D1-12CB57A93AA9}"/>
              </a:ext>
            </a:extLst>
          </p:cNvPr>
          <p:cNvSpPr>
            <a:spLocks noGrp="1"/>
          </p:cNvSpPr>
          <p:nvPr>
            <p:ph type="sldNum" sz="quarter" idx="12"/>
          </p:nvPr>
        </p:nvSpPr>
        <p:spPr/>
        <p:txBody>
          <a:bodyPr/>
          <a:lstStyle/>
          <a:p>
            <a:fld id="{1FA11878-BDB5-4301-848C-33E7D29F7628}" type="slidenum">
              <a:rPr lang="en-US" smtClean="0"/>
              <a:t>‹#›</a:t>
            </a:fld>
            <a:endParaRPr lang="en-US"/>
          </a:p>
        </p:txBody>
      </p:sp>
    </p:spTree>
    <p:extLst>
      <p:ext uri="{BB962C8B-B14F-4D97-AF65-F5344CB8AC3E}">
        <p14:creationId xmlns:p14="http://schemas.microsoft.com/office/powerpoint/2010/main" val="143691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1E752E-4632-409E-939C-CC4B4553F8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1DE619-67BE-40D0-8771-69AAD0606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8BAA06-FF31-48CF-AFA4-638021DBF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81816-0DB2-4B76-8D16-27C4AA8E4FCC}" type="datetimeFigureOut">
              <a:rPr lang="en-US" smtClean="0"/>
              <a:t>4/19/2022</a:t>
            </a:fld>
            <a:endParaRPr lang="en-US"/>
          </a:p>
        </p:txBody>
      </p:sp>
      <p:sp>
        <p:nvSpPr>
          <p:cNvPr id="5" name="Footer Placeholder 4">
            <a:extLst>
              <a:ext uri="{FF2B5EF4-FFF2-40B4-BE49-F238E27FC236}">
                <a16:creationId xmlns:a16="http://schemas.microsoft.com/office/drawing/2014/main" id="{61F92EB6-1E96-42A5-8761-2559ADD326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1EC387-AC44-4E9C-AD07-E30396AC47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11878-BDB5-4301-848C-33E7D29F7628}" type="slidenum">
              <a:rPr lang="en-US" smtClean="0"/>
              <a:t>‹#›</a:t>
            </a:fld>
            <a:endParaRPr lang="en-US"/>
          </a:p>
        </p:txBody>
      </p:sp>
    </p:spTree>
    <p:extLst>
      <p:ext uri="{BB962C8B-B14F-4D97-AF65-F5344CB8AC3E}">
        <p14:creationId xmlns:p14="http://schemas.microsoft.com/office/powerpoint/2010/main" val="4121529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774B4-8E99-4222-9A83-CFBC1BD911DA}"/>
              </a:ext>
            </a:extLst>
          </p:cNvPr>
          <p:cNvSpPr>
            <a:spLocks noGrp="1"/>
          </p:cNvSpPr>
          <p:nvPr>
            <p:ph type="ctrTitle"/>
          </p:nvPr>
        </p:nvSpPr>
        <p:spPr/>
        <p:txBody>
          <a:bodyPr/>
          <a:lstStyle/>
          <a:p>
            <a:r>
              <a:rPr lang="en-US" dirty="0"/>
              <a:t>R01 Budgets</a:t>
            </a:r>
          </a:p>
        </p:txBody>
      </p:sp>
      <p:sp>
        <p:nvSpPr>
          <p:cNvPr id="3" name="Subtitle 2">
            <a:extLst>
              <a:ext uri="{FF2B5EF4-FFF2-40B4-BE49-F238E27FC236}">
                <a16:creationId xmlns:a16="http://schemas.microsoft.com/office/drawing/2014/main" id="{4D28E6BC-DAEC-49C7-B14E-28809E2878BB}"/>
              </a:ext>
            </a:extLst>
          </p:cNvPr>
          <p:cNvSpPr>
            <a:spLocks noGrp="1"/>
          </p:cNvSpPr>
          <p:nvPr>
            <p:ph type="subTitle" idx="1"/>
          </p:nvPr>
        </p:nvSpPr>
        <p:spPr/>
        <p:txBody>
          <a:bodyPr/>
          <a:lstStyle/>
          <a:p>
            <a:r>
              <a:rPr lang="en-US" dirty="0"/>
              <a:t>Stephanie Bair</a:t>
            </a:r>
          </a:p>
          <a:p>
            <a:r>
              <a:rPr lang="en-US" dirty="0"/>
              <a:t>And</a:t>
            </a:r>
          </a:p>
          <a:p>
            <a:r>
              <a:rPr lang="en-US" dirty="0"/>
              <a:t>Julia Bellafiore</a:t>
            </a:r>
          </a:p>
        </p:txBody>
      </p:sp>
    </p:spTree>
    <p:extLst>
      <p:ext uri="{BB962C8B-B14F-4D97-AF65-F5344CB8AC3E}">
        <p14:creationId xmlns:p14="http://schemas.microsoft.com/office/powerpoint/2010/main" val="211125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u="sng" dirty="0">
                <a:solidFill>
                  <a:srgbClr val="FEFFFF"/>
                </a:solidFill>
              </a:rPr>
              <a:t>Budget Categories &gt;&gt; Personnel &gt;&gt; calculation</a:t>
            </a:r>
          </a:p>
          <a:p>
            <a:pPr marL="0" indent="0">
              <a:buNone/>
            </a:pPr>
            <a:endParaRPr lang="en-US" sz="2400" u="sng" dirty="0">
              <a:solidFill>
                <a:srgbClr val="FEFFFF"/>
              </a:solidFill>
            </a:endParaRPr>
          </a:p>
          <a:p>
            <a:r>
              <a:rPr lang="en-US" sz="1800" dirty="0">
                <a:solidFill>
                  <a:srgbClr val="FEFFFF"/>
                </a:solidFill>
              </a:rPr>
              <a:t>NIH requirements include listing efforts as months rather than as a percentage</a:t>
            </a:r>
          </a:p>
          <a:p>
            <a:r>
              <a:rPr lang="en-US" sz="1800" dirty="0">
                <a:solidFill>
                  <a:srgbClr val="FEFFFF"/>
                </a:solidFill>
              </a:rPr>
              <a:t>All efforts should be based on 12 months</a:t>
            </a:r>
          </a:p>
          <a:p>
            <a:pPr lvl="1"/>
            <a:r>
              <a:rPr lang="en-US" sz="1400" dirty="0">
                <a:solidFill>
                  <a:srgbClr val="FEFFFF"/>
                </a:solidFill>
              </a:rPr>
              <a:t>12 calendar months</a:t>
            </a:r>
          </a:p>
          <a:p>
            <a:pPr lvl="1"/>
            <a:r>
              <a:rPr lang="en-US" sz="1400" dirty="0">
                <a:solidFill>
                  <a:srgbClr val="FEFFFF"/>
                </a:solidFill>
              </a:rPr>
              <a:t>Combination of academic and summer months that totals 12</a:t>
            </a:r>
          </a:p>
          <a:p>
            <a:pPr lvl="2"/>
            <a:r>
              <a:rPr lang="en-US" sz="1000" dirty="0">
                <a:solidFill>
                  <a:srgbClr val="FEFFFF"/>
                </a:solidFill>
              </a:rPr>
              <a:t>E.g. 9 academic months plus 3 summer months</a:t>
            </a:r>
          </a:p>
          <a:p>
            <a:pPr lvl="2"/>
            <a:r>
              <a:rPr lang="en-US" sz="1000" dirty="0">
                <a:solidFill>
                  <a:srgbClr val="FEFFFF"/>
                </a:solidFill>
              </a:rPr>
              <a:t>This is done by many universities when faculty have different salary levels and responsibilities during the school year versus the summer months</a:t>
            </a:r>
          </a:p>
          <a:p>
            <a:pPr marL="0" indent="0">
              <a:buNone/>
            </a:pPr>
            <a:endParaRPr lang="en-US" sz="2400" u="sng" dirty="0">
              <a:solidFill>
                <a:srgbClr val="FEFFFF"/>
              </a:solidFill>
            </a:endParaRPr>
          </a:p>
        </p:txBody>
      </p:sp>
    </p:spTree>
    <p:extLst>
      <p:ext uri="{BB962C8B-B14F-4D97-AF65-F5344CB8AC3E}">
        <p14:creationId xmlns:p14="http://schemas.microsoft.com/office/powerpoint/2010/main" val="196076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u="sng" dirty="0">
                <a:solidFill>
                  <a:srgbClr val="FEFFFF"/>
                </a:solidFill>
              </a:rPr>
              <a:t>Budget Categories &gt;&gt; Consultant</a:t>
            </a:r>
          </a:p>
          <a:p>
            <a:pPr marL="0" indent="0">
              <a:buNone/>
            </a:pPr>
            <a:endParaRPr lang="en-US" sz="2400" u="sng" dirty="0">
              <a:solidFill>
                <a:srgbClr val="FEFFFF"/>
              </a:solidFill>
            </a:endParaRPr>
          </a:p>
          <a:p>
            <a:pPr marL="0" indent="0">
              <a:buNone/>
            </a:pPr>
            <a:r>
              <a:rPr lang="en-US" sz="1600" b="0" i="0" dirty="0">
                <a:solidFill>
                  <a:schemeClr val="bg1"/>
                </a:solidFill>
                <a:effectLst/>
              </a:rPr>
              <a:t>“An individual who provides professional advice or services for a fee, but normally not as an employee of the engaging party…Consultants also include firms that provide professional advice or services.”</a:t>
            </a:r>
          </a:p>
          <a:p>
            <a:pPr marL="0" indent="0">
              <a:buNone/>
            </a:pPr>
            <a:endParaRPr lang="en-US" sz="1600" u="sng" dirty="0">
              <a:solidFill>
                <a:schemeClr val="bg1"/>
              </a:solidFill>
            </a:endParaRPr>
          </a:p>
          <a:p>
            <a:pPr marL="0" indent="0">
              <a:buNone/>
            </a:pPr>
            <a:r>
              <a:rPr lang="en-US" sz="1600" u="sng" dirty="0">
                <a:solidFill>
                  <a:schemeClr val="bg1"/>
                </a:solidFill>
              </a:rPr>
              <a:t>At Children’s, current employees may not act as consultants and former employees may not act as consultants on a grant owned by Children’s without approval of Human Resources</a:t>
            </a:r>
          </a:p>
        </p:txBody>
      </p:sp>
    </p:spTree>
    <p:extLst>
      <p:ext uri="{BB962C8B-B14F-4D97-AF65-F5344CB8AC3E}">
        <p14:creationId xmlns:p14="http://schemas.microsoft.com/office/powerpoint/2010/main" val="4169288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u="sng" dirty="0">
                <a:solidFill>
                  <a:srgbClr val="FEFFFF"/>
                </a:solidFill>
              </a:rPr>
              <a:t>Budget Categories &gt;&gt; Equipment</a:t>
            </a:r>
          </a:p>
          <a:p>
            <a:pPr marL="0" indent="0">
              <a:buNone/>
            </a:pPr>
            <a:r>
              <a:rPr lang="en-US" sz="1600" b="0" i="0" dirty="0">
                <a:solidFill>
                  <a:schemeClr val="bg1"/>
                </a:solidFill>
                <a:effectLst/>
              </a:rPr>
              <a:t>Tangible </a:t>
            </a:r>
            <a:r>
              <a:rPr lang="en-US" sz="1600" dirty="0">
                <a:solidFill>
                  <a:schemeClr val="bg1"/>
                </a:solidFill>
              </a:rPr>
              <a:t>property that h</a:t>
            </a:r>
            <a:r>
              <a:rPr lang="en-US" sz="1600" b="0" i="0" dirty="0">
                <a:solidFill>
                  <a:schemeClr val="bg1"/>
                </a:solidFill>
                <a:effectLst/>
              </a:rPr>
              <a:t>as a useful life of 1+ years and acquisition price is $5,000 or greater.</a:t>
            </a:r>
          </a:p>
          <a:p>
            <a:pPr marL="0" indent="0">
              <a:buNone/>
            </a:pPr>
            <a:endParaRPr lang="en-US" sz="1600" dirty="0">
              <a:solidFill>
                <a:schemeClr val="bg1"/>
              </a:solidFill>
            </a:endParaRPr>
          </a:p>
          <a:p>
            <a:pPr marL="0" indent="0">
              <a:buNone/>
            </a:pPr>
            <a:endParaRPr lang="en-US" sz="1600" dirty="0">
              <a:solidFill>
                <a:schemeClr val="bg1"/>
              </a:solidFill>
            </a:endParaRPr>
          </a:p>
          <a:p>
            <a:pPr marL="0" indent="0">
              <a:buNone/>
            </a:pPr>
            <a:endParaRPr lang="en-US" sz="1600" b="0" i="0" dirty="0">
              <a:solidFill>
                <a:schemeClr val="bg1"/>
              </a:solidFill>
              <a:effectLst/>
            </a:endParaRPr>
          </a:p>
          <a:p>
            <a:pPr marL="0" indent="0">
              <a:buNone/>
            </a:pPr>
            <a:r>
              <a:rPr lang="en-US" sz="2400" u="sng" dirty="0">
                <a:solidFill>
                  <a:srgbClr val="FEFFFF"/>
                </a:solidFill>
              </a:rPr>
              <a:t>Budget Categories &gt;&gt; Supplies</a:t>
            </a:r>
          </a:p>
          <a:p>
            <a:pPr marL="0" indent="0">
              <a:buNone/>
            </a:pPr>
            <a:r>
              <a:rPr lang="en-US" sz="1600" b="0" i="0" dirty="0">
                <a:solidFill>
                  <a:schemeClr val="bg1"/>
                </a:solidFill>
                <a:effectLst/>
              </a:rPr>
              <a:t>Tangible </a:t>
            </a:r>
            <a:r>
              <a:rPr lang="en-US" sz="1600" dirty="0">
                <a:solidFill>
                  <a:schemeClr val="bg1"/>
                </a:solidFill>
              </a:rPr>
              <a:t>property that is not equipment.</a:t>
            </a: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42398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u="sng" dirty="0">
                <a:solidFill>
                  <a:srgbClr val="FEFFFF"/>
                </a:solidFill>
              </a:rPr>
              <a:t>Budget Categories &gt;&gt; Travel</a:t>
            </a:r>
          </a:p>
          <a:p>
            <a:pPr marL="0" indent="0">
              <a:buNone/>
            </a:pPr>
            <a:r>
              <a:rPr lang="en-US" sz="1600" b="0" i="0" dirty="0">
                <a:solidFill>
                  <a:schemeClr val="bg1"/>
                </a:solidFill>
                <a:effectLst/>
              </a:rPr>
              <a:t>Expenses associated with a study member going outside the organization for study related events.</a:t>
            </a:r>
          </a:p>
          <a:p>
            <a:pPr marL="0" indent="0">
              <a:buNone/>
            </a:pPr>
            <a:endParaRPr lang="en-US" sz="1600" dirty="0">
              <a:solidFill>
                <a:schemeClr val="bg1"/>
              </a:solidFill>
            </a:endParaRPr>
          </a:p>
          <a:p>
            <a:pPr marL="0" indent="0">
              <a:buNone/>
            </a:pPr>
            <a:r>
              <a:rPr lang="en-US" sz="2400" u="sng" dirty="0">
                <a:solidFill>
                  <a:srgbClr val="FEFFFF"/>
                </a:solidFill>
              </a:rPr>
              <a:t>Budget Categories &gt;&gt; Other Expenses</a:t>
            </a:r>
          </a:p>
          <a:p>
            <a:pPr marL="0" indent="0">
              <a:buNone/>
            </a:pPr>
            <a:r>
              <a:rPr lang="en-US" sz="1600" b="0" i="0" dirty="0">
                <a:solidFill>
                  <a:schemeClr val="bg1"/>
                </a:solidFill>
                <a:effectLst/>
              </a:rPr>
              <a:t>Expenses which fall under the direct cost criteria for a study but that do not fall within the other categories.</a:t>
            </a:r>
          </a:p>
          <a:p>
            <a:pPr marL="0" indent="0">
              <a:buNone/>
            </a:pP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3358516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u="sng" dirty="0">
                <a:solidFill>
                  <a:srgbClr val="FEFFFF"/>
                </a:solidFill>
              </a:rPr>
              <a:t>Budget Categories</a:t>
            </a:r>
          </a:p>
          <a:p>
            <a:pPr marL="0" indent="0">
              <a:buNone/>
            </a:pPr>
            <a:endParaRPr lang="en-US" sz="2400" u="sng" dirty="0">
              <a:solidFill>
                <a:srgbClr val="FEFFFF"/>
              </a:solidFill>
            </a:endParaRPr>
          </a:p>
          <a:p>
            <a:pPr marL="0" indent="0">
              <a:buNone/>
            </a:pPr>
            <a:r>
              <a:rPr lang="en-US" sz="2400" dirty="0">
                <a:solidFill>
                  <a:srgbClr val="FEFFFF"/>
                </a:solidFill>
              </a:rPr>
              <a:t>*Federal regulations require that you use the lowest price item (among 3 different vendors).</a:t>
            </a:r>
          </a:p>
          <a:p>
            <a:pPr marL="0" indent="0">
              <a:buNone/>
            </a:pPr>
            <a:endParaRPr lang="en-US" sz="2400" dirty="0">
              <a:solidFill>
                <a:srgbClr val="FEFFFF"/>
              </a:solidFill>
            </a:endParaRPr>
          </a:p>
          <a:p>
            <a:pPr marL="0" indent="0">
              <a:buNone/>
            </a:pPr>
            <a:r>
              <a:rPr lang="en-US" sz="2400" dirty="0">
                <a:solidFill>
                  <a:srgbClr val="FEFFFF"/>
                </a:solidFill>
              </a:rPr>
              <a:t>**You must always use products from an American based company unless an American company does not make a comparable product for what is needed.</a:t>
            </a:r>
            <a:endParaRPr lang="en-US" sz="1600" dirty="0">
              <a:solidFill>
                <a:schemeClr val="bg1"/>
              </a:solidFill>
            </a:endParaRPr>
          </a:p>
        </p:txBody>
      </p:sp>
    </p:spTree>
    <p:extLst>
      <p:ext uri="{BB962C8B-B14F-4D97-AF65-F5344CB8AC3E}">
        <p14:creationId xmlns:p14="http://schemas.microsoft.com/office/powerpoint/2010/main" val="3589582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Categories: Collaborators</a:t>
            </a:r>
          </a:p>
          <a:p>
            <a:pPr marL="0" indent="0">
              <a:buNone/>
            </a:pPr>
            <a:endParaRPr lang="en-US" sz="2400" dirty="0">
              <a:solidFill>
                <a:srgbClr val="FEFFFF"/>
              </a:solidFill>
            </a:endParaRPr>
          </a:p>
          <a:p>
            <a:pPr marL="0" indent="0">
              <a:buNone/>
            </a:pPr>
            <a:r>
              <a:rPr lang="en-US" sz="2400" dirty="0">
                <a:solidFill>
                  <a:srgbClr val="FEFFFF"/>
                </a:solidFill>
              </a:rPr>
              <a:t>In which category do I classify my collaborator?</a:t>
            </a:r>
          </a:p>
          <a:p>
            <a:pPr marL="0" indent="0">
              <a:buNone/>
            </a:pPr>
            <a:endParaRPr lang="en-US" sz="2400" b="0" i="0" dirty="0">
              <a:solidFill>
                <a:srgbClr val="FEFFFF"/>
              </a:solidFill>
              <a:effectLst/>
            </a:endParaRPr>
          </a:p>
          <a:p>
            <a:pPr marL="0" indent="0">
              <a:buNone/>
            </a:pPr>
            <a:r>
              <a:rPr lang="en-US" sz="2400" dirty="0">
                <a:solidFill>
                  <a:srgbClr val="FEFFFF"/>
                </a:solidFill>
              </a:rPr>
              <a:t>Consultant</a:t>
            </a:r>
          </a:p>
          <a:p>
            <a:pPr marL="0" indent="0">
              <a:buNone/>
            </a:pPr>
            <a:r>
              <a:rPr lang="en-US" sz="2400" dirty="0">
                <a:solidFill>
                  <a:srgbClr val="FEFFFF"/>
                </a:solidFill>
              </a:rPr>
              <a:t>Vendor</a:t>
            </a:r>
          </a:p>
          <a:p>
            <a:pPr marL="0" indent="0">
              <a:buNone/>
            </a:pPr>
            <a:r>
              <a:rPr lang="en-US" sz="2400" dirty="0">
                <a:solidFill>
                  <a:srgbClr val="FEFFFF"/>
                </a:solidFill>
              </a:rPr>
              <a:t>Subcontractor</a:t>
            </a:r>
          </a:p>
          <a:p>
            <a:pPr marL="0" indent="0">
              <a:buNone/>
            </a:pPr>
            <a:endParaRPr lang="en-US" sz="2400" b="0" i="0" dirty="0">
              <a:solidFill>
                <a:srgbClr val="FEFFFF"/>
              </a:solidFill>
              <a:effectLst/>
            </a:endParaRPr>
          </a:p>
          <a:p>
            <a:pPr marL="0" indent="0">
              <a:buNone/>
            </a:pPr>
            <a:endParaRPr lang="en-US" sz="2400" dirty="0">
              <a:solidFill>
                <a:srgbClr val="FEFFFF"/>
              </a:solidFill>
            </a:endParaRPr>
          </a:p>
          <a:p>
            <a:pPr marL="0" indent="0">
              <a:buNone/>
            </a:pP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146614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7E8983-3E43-47BF-A9C1-2C1A45BEC44F}"/>
              </a:ext>
            </a:extLst>
          </p:cNvPr>
          <p:cNvSpPr>
            <a:spLocks noGrp="1"/>
          </p:cNvSpPr>
          <p:nvPr>
            <p:ph type="title"/>
          </p:nvPr>
        </p:nvSpPr>
        <p:spPr/>
        <p:txBody>
          <a:bodyPr/>
          <a:lstStyle/>
          <a:p>
            <a:r>
              <a:rPr lang="en-US" dirty="0"/>
              <a:t>Types of Collaborators</a:t>
            </a:r>
          </a:p>
        </p:txBody>
      </p:sp>
      <p:sp>
        <p:nvSpPr>
          <p:cNvPr id="5" name="Text Placeholder 4">
            <a:extLst>
              <a:ext uri="{FF2B5EF4-FFF2-40B4-BE49-F238E27FC236}">
                <a16:creationId xmlns:a16="http://schemas.microsoft.com/office/drawing/2014/main" id="{6C6D04D5-D563-46DF-8999-E3A8B87C8251}"/>
              </a:ext>
            </a:extLst>
          </p:cNvPr>
          <p:cNvSpPr>
            <a:spLocks noGrp="1"/>
          </p:cNvSpPr>
          <p:nvPr>
            <p:ph type="body" idx="1"/>
          </p:nvPr>
        </p:nvSpPr>
        <p:spPr>
          <a:xfrm>
            <a:off x="839789" y="1681163"/>
            <a:ext cx="2749232" cy="823912"/>
          </a:xfrm>
        </p:spPr>
        <p:txBody>
          <a:bodyPr/>
          <a:lstStyle/>
          <a:p>
            <a:r>
              <a:rPr lang="en-US" dirty="0"/>
              <a:t>Subaward</a:t>
            </a:r>
          </a:p>
        </p:txBody>
      </p:sp>
      <p:sp>
        <p:nvSpPr>
          <p:cNvPr id="6" name="Content Placeholder 5">
            <a:extLst>
              <a:ext uri="{FF2B5EF4-FFF2-40B4-BE49-F238E27FC236}">
                <a16:creationId xmlns:a16="http://schemas.microsoft.com/office/drawing/2014/main" id="{77B03177-BA46-4176-B3CC-F748C8F5DD5A}"/>
              </a:ext>
            </a:extLst>
          </p:cNvPr>
          <p:cNvSpPr>
            <a:spLocks noGrp="1"/>
          </p:cNvSpPr>
          <p:nvPr>
            <p:ph sz="half" idx="2"/>
          </p:nvPr>
        </p:nvSpPr>
        <p:spPr>
          <a:xfrm>
            <a:off x="839789" y="2505075"/>
            <a:ext cx="2657792" cy="3684588"/>
          </a:xfrm>
        </p:spPr>
        <p:txBody>
          <a:bodyPr/>
          <a:lstStyle/>
          <a:p>
            <a:pPr marL="0" indent="0">
              <a:buNone/>
            </a:pPr>
            <a:r>
              <a:rPr lang="en-US" dirty="0"/>
              <a:t>Collaborator engages in substantive work, moving the scientific progression of the study forward.</a:t>
            </a:r>
          </a:p>
        </p:txBody>
      </p:sp>
      <p:sp>
        <p:nvSpPr>
          <p:cNvPr id="7" name="Text Placeholder 6">
            <a:extLst>
              <a:ext uri="{FF2B5EF4-FFF2-40B4-BE49-F238E27FC236}">
                <a16:creationId xmlns:a16="http://schemas.microsoft.com/office/drawing/2014/main" id="{AE58D413-F552-4F5F-AEDB-FB4C7AB0334A}"/>
              </a:ext>
            </a:extLst>
          </p:cNvPr>
          <p:cNvSpPr>
            <a:spLocks noGrp="1"/>
          </p:cNvSpPr>
          <p:nvPr>
            <p:ph type="body" sz="quarter" idx="3"/>
          </p:nvPr>
        </p:nvSpPr>
        <p:spPr>
          <a:xfrm>
            <a:off x="8069580" y="1681163"/>
            <a:ext cx="3285808" cy="823912"/>
          </a:xfrm>
        </p:spPr>
        <p:txBody>
          <a:bodyPr/>
          <a:lstStyle/>
          <a:p>
            <a:r>
              <a:rPr lang="en-US" dirty="0"/>
              <a:t>Vendor</a:t>
            </a:r>
          </a:p>
        </p:txBody>
      </p:sp>
      <p:sp>
        <p:nvSpPr>
          <p:cNvPr id="9" name="Content Placeholder 8">
            <a:extLst>
              <a:ext uri="{FF2B5EF4-FFF2-40B4-BE49-F238E27FC236}">
                <a16:creationId xmlns:a16="http://schemas.microsoft.com/office/drawing/2014/main" id="{557B7883-9FF2-42E9-B565-6210168803C3}"/>
              </a:ext>
            </a:extLst>
          </p:cNvPr>
          <p:cNvSpPr>
            <a:spLocks noGrp="1"/>
          </p:cNvSpPr>
          <p:nvPr>
            <p:ph sz="quarter" idx="4"/>
          </p:nvPr>
        </p:nvSpPr>
        <p:spPr>
          <a:xfrm>
            <a:off x="8069580" y="2505075"/>
            <a:ext cx="3285808" cy="3684588"/>
          </a:xfrm>
        </p:spPr>
        <p:txBody>
          <a:bodyPr/>
          <a:lstStyle/>
          <a:p>
            <a:pPr marL="0" indent="0">
              <a:buNone/>
            </a:pPr>
            <a:r>
              <a:rPr lang="en-US" dirty="0"/>
              <a:t>Collaborator provides goods and/or services which are readily available for purchase. Knowledge and/or work not unique to a specific study.</a:t>
            </a:r>
          </a:p>
        </p:txBody>
      </p:sp>
      <p:sp>
        <p:nvSpPr>
          <p:cNvPr id="29" name="Text Placeholder 4">
            <a:extLst>
              <a:ext uri="{FF2B5EF4-FFF2-40B4-BE49-F238E27FC236}">
                <a16:creationId xmlns:a16="http://schemas.microsoft.com/office/drawing/2014/main" id="{039E0E0C-0D29-4EEB-AA87-366626F307B8}"/>
              </a:ext>
            </a:extLst>
          </p:cNvPr>
          <p:cNvSpPr txBox="1">
            <a:spLocks/>
          </p:cNvSpPr>
          <p:nvPr/>
        </p:nvSpPr>
        <p:spPr>
          <a:xfrm>
            <a:off x="4454684" y="1636396"/>
            <a:ext cx="2749232"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Consultant</a:t>
            </a:r>
          </a:p>
        </p:txBody>
      </p:sp>
      <p:sp>
        <p:nvSpPr>
          <p:cNvPr id="30" name="Content Placeholder 5">
            <a:extLst>
              <a:ext uri="{FF2B5EF4-FFF2-40B4-BE49-F238E27FC236}">
                <a16:creationId xmlns:a16="http://schemas.microsoft.com/office/drawing/2014/main" id="{7E00B521-7C71-4C8C-982C-C6C480D729A7}"/>
              </a:ext>
            </a:extLst>
          </p:cNvPr>
          <p:cNvSpPr txBox="1">
            <a:spLocks/>
          </p:cNvSpPr>
          <p:nvPr/>
        </p:nvSpPr>
        <p:spPr>
          <a:xfrm flipH="1">
            <a:off x="4394837" y="2406015"/>
            <a:ext cx="2920362"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Collaborator has expertise and will provide guidance during your study.</a:t>
            </a:r>
          </a:p>
        </p:txBody>
      </p:sp>
    </p:spTree>
    <p:extLst>
      <p:ext uri="{BB962C8B-B14F-4D97-AF65-F5344CB8AC3E}">
        <p14:creationId xmlns:p14="http://schemas.microsoft.com/office/powerpoint/2010/main" val="1086606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fontScale="92500" lnSpcReduction="10000"/>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Calculations: modular vs detail budget</a:t>
            </a:r>
          </a:p>
          <a:p>
            <a:pPr marL="0" indent="0">
              <a:buNone/>
            </a:pPr>
            <a:endParaRPr lang="en-US" sz="2400" dirty="0">
              <a:solidFill>
                <a:srgbClr val="FEFFFF"/>
              </a:solidFill>
            </a:endParaRPr>
          </a:p>
          <a:p>
            <a:pPr marL="0" indent="0">
              <a:buNone/>
            </a:pPr>
            <a:r>
              <a:rPr lang="en-US" sz="2400" dirty="0">
                <a:solidFill>
                  <a:srgbClr val="FEFFFF"/>
                </a:solidFill>
              </a:rPr>
              <a:t>Add up all the direct costs of the prime institution plus the direct costs of all the subcontractor institutions.</a:t>
            </a:r>
          </a:p>
          <a:p>
            <a:pPr marL="0" indent="0">
              <a:buNone/>
            </a:pPr>
            <a:endParaRPr lang="en-US" sz="2400" dirty="0">
              <a:solidFill>
                <a:srgbClr val="FEFFFF"/>
              </a:solidFill>
            </a:endParaRPr>
          </a:p>
          <a:p>
            <a:r>
              <a:rPr lang="en-US" sz="1600" dirty="0">
                <a:solidFill>
                  <a:srgbClr val="FEFFFF"/>
                </a:solidFill>
              </a:rPr>
              <a:t>*If this amount is $250,00 or less, submit a modular budget.</a:t>
            </a:r>
          </a:p>
          <a:p>
            <a:r>
              <a:rPr lang="en-US" sz="1600" dirty="0">
                <a:solidFill>
                  <a:srgbClr val="FEFFFF"/>
                </a:solidFill>
              </a:rPr>
              <a:t>If this amount is $250,001 - $499,999, submit a detailed budget.</a:t>
            </a:r>
          </a:p>
          <a:p>
            <a:r>
              <a:rPr lang="en-US" sz="1600" dirty="0">
                <a:solidFill>
                  <a:srgbClr val="FEFFFF"/>
                </a:solidFill>
              </a:rPr>
              <a:t>If your budget is $500,000 + for each year, you need to request approval ahead of time. It will be a detailed budget.</a:t>
            </a:r>
          </a:p>
          <a:p>
            <a:pPr marL="0" indent="0">
              <a:buNone/>
            </a:pPr>
            <a:endParaRPr lang="en-US" sz="1600" b="0" i="0" dirty="0">
              <a:solidFill>
                <a:schemeClr val="bg1"/>
              </a:solidFill>
              <a:effectLst/>
            </a:endParaRPr>
          </a:p>
          <a:p>
            <a:pPr marL="0" indent="0">
              <a:buNone/>
            </a:pPr>
            <a:r>
              <a:rPr lang="en-US" sz="1600" b="0" i="0" dirty="0">
                <a:solidFill>
                  <a:schemeClr val="bg1"/>
                </a:solidFill>
                <a:effectLst/>
              </a:rPr>
              <a:t>*Best practice is to always complete a detailed budget to determine if you will submit a modular budget, not the other way around.</a:t>
            </a:r>
          </a:p>
          <a:p>
            <a:pPr marL="0" indent="0">
              <a:buNone/>
            </a:pPr>
            <a:endParaRPr lang="en-US" sz="1600" u="sng" dirty="0">
              <a:solidFill>
                <a:schemeClr val="bg1"/>
              </a:solidFill>
            </a:endParaRPr>
          </a:p>
        </p:txBody>
      </p:sp>
    </p:spTree>
    <p:extLst>
      <p:ext uri="{BB962C8B-B14F-4D97-AF65-F5344CB8AC3E}">
        <p14:creationId xmlns:p14="http://schemas.microsoft.com/office/powerpoint/2010/main" val="185805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Calculations: escalations</a:t>
            </a:r>
          </a:p>
          <a:p>
            <a:r>
              <a:rPr lang="en-US" sz="2400" dirty="0">
                <a:solidFill>
                  <a:srgbClr val="FEFFFF"/>
                </a:solidFill>
              </a:rPr>
              <a:t>NIH permits you to increase costs 3% each year unless otherwise stated in your Funding Opportunity Announcement (FOA).</a:t>
            </a:r>
          </a:p>
          <a:p>
            <a:r>
              <a:rPr lang="en-US" sz="2400" dirty="0">
                <a:solidFill>
                  <a:srgbClr val="FEFFFF"/>
                </a:solidFill>
              </a:rPr>
              <a:t>If escalating costs, you must still remain within the budget limitations set forth by NIH for your FOA</a:t>
            </a:r>
          </a:p>
          <a:p>
            <a:pPr marL="0" indent="0">
              <a:buNone/>
            </a:pPr>
            <a:endParaRPr lang="en-US" sz="1600" u="sng" dirty="0">
              <a:solidFill>
                <a:schemeClr val="bg1"/>
              </a:solidFill>
            </a:endParaRPr>
          </a:p>
        </p:txBody>
      </p:sp>
    </p:spTree>
    <p:extLst>
      <p:ext uri="{BB962C8B-B14F-4D97-AF65-F5344CB8AC3E}">
        <p14:creationId xmlns:p14="http://schemas.microsoft.com/office/powerpoint/2010/main" val="418378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Calculations: MTDC and F&amp;A</a:t>
            </a:r>
          </a:p>
          <a:p>
            <a:pPr marL="0" indent="0">
              <a:buNone/>
            </a:pPr>
            <a:endParaRPr lang="en-US" sz="2400" dirty="0">
              <a:solidFill>
                <a:srgbClr val="FEFFFF"/>
              </a:solidFill>
            </a:endParaRPr>
          </a:p>
          <a:p>
            <a:r>
              <a:rPr lang="en-US" sz="2400" b="0" i="0" dirty="0">
                <a:solidFill>
                  <a:srgbClr val="FEFFFF"/>
                </a:solidFill>
                <a:effectLst/>
              </a:rPr>
              <a:t>The NIH permits different cost bases to be used when calculating indirect costs.</a:t>
            </a:r>
          </a:p>
          <a:p>
            <a:r>
              <a:rPr lang="en-US" sz="2400" dirty="0">
                <a:solidFill>
                  <a:srgbClr val="FEFFFF"/>
                </a:solidFill>
              </a:rPr>
              <a:t>Both GW and Children’s utilize the Modified Total Direct Cost (MTDC) base.</a:t>
            </a:r>
          </a:p>
          <a:p>
            <a:r>
              <a:rPr lang="en-US" sz="2400" b="0" i="0" dirty="0">
                <a:solidFill>
                  <a:srgbClr val="FEFFFF"/>
                </a:solidFill>
                <a:effectLst/>
              </a:rPr>
              <a:t>This base excludes </a:t>
            </a:r>
            <a:r>
              <a:rPr lang="en-US" sz="2400" dirty="0">
                <a:solidFill>
                  <a:srgbClr val="FEFFFF"/>
                </a:solidFill>
              </a:rPr>
              <a:t>equipment, patient care, alterations &amp; renovations as well as the part of each subcontract in excess of $25,000 per competitive segment of the award.</a:t>
            </a:r>
            <a:endParaRPr lang="en-US" sz="2400" b="0" i="0" dirty="0">
              <a:solidFill>
                <a:srgbClr val="FEFFFF"/>
              </a:solidFill>
              <a:effectLst/>
            </a:endParaRPr>
          </a:p>
          <a:p>
            <a:pPr marL="0" indent="0">
              <a:buNone/>
            </a:pPr>
            <a:endParaRPr lang="en-US" sz="2400" dirty="0">
              <a:solidFill>
                <a:srgbClr val="FEFFFF"/>
              </a:solidFill>
            </a:endParaRPr>
          </a:p>
          <a:p>
            <a:pPr marL="0" indent="0">
              <a:buNone/>
            </a:pP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369915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27B839B-9ADE-406B-8590-F1CAEDED45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45">
            <a:extLst>
              <a:ext uri="{FF2B5EF4-FFF2-40B4-BE49-F238E27FC236}">
                <a16:creationId xmlns:a16="http://schemas.microsoft.com/office/drawing/2014/main" id="{CFE45BF0-46DB-408C-B5F7-7B117168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2AEBC8F2-97B1-41B4-93F1-2D289E197F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47">
            <a:extLst>
              <a:ext uri="{FF2B5EF4-FFF2-40B4-BE49-F238E27FC236}">
                <a16:creationId xmlns:a16="http://schemas.microsoft.com/office/drawing/2014/main" id="{472E3A19-F5D5-48FC-BB9C-48C2F68F59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4">
            <a:extLst>
              <a:ext uri="{FF2B5EF4-FFF2-40B4-BE49-F238E27FC236}">
                <a16:creationId xmlns:a16="http://schemas.microsoft.com/office/drawing/2014/main" id="{7A62E32F-BB65-43A8-8EB5-92346890E5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Rectangle 32">
            <a:extLst>
              <a:ext uri="{FF2B5EF4-FFF2-40B4-BE49-F238E27FC236}">
                <a16:creationId xmlns:a16="http://schemas.microsoft.com/office/drawing/2014/main" id="{14E91B64-9FCC-451E-AFB4-A827D63293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E3604A2-52E5-41CA-B5AF-C3A0E5A69AB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Agenda</a:t>
            </a:r>
            <a:endParaRPr lang="en-US" sz="4000" dirty="0">
              <a:solidFill>
                <a:srgbClr val="FFFFFF"/>
              </a:solidFill>
            </a:endParaRPr>
          </a:p>
        </p:txBody>
      </p:sp>
      <p:sp>
        <p:nvSpPr>
          <p:cNvPr id="43" name="Content Placeholder 2">
            <a:extLst>
              <a:ext uri="{FF2B5EF4-FFF2-40B4-BE49-F238E27FC236}">
                <a16:creationId xmlns:a16="http://schemas.microsoft.com/office/drawing/2014/main" id="{22A6EB34-CC4B-4C7F-84CC-5AD4A855AA05}"/>
              </a:ext>
            </a:extLst>
          </p:cNvPr>
          <p:cNvSpPr>
            <a:spLocks noGrp="1"/>
          </p:cNvSpPr>
          <p:nvPr>
            <p:ph idx="1"/>
          </p:nvPr>
        </p:nvSpPr>
        <p:spPr>
          <a:xfrm>
            <a:off x="1367624" y="2490436"/>
            <a:ext cx="9708995" cy="3567173"/>
          </a:xfrm>
        </p:spPr>
        <p:txBody>
          <a:bodyPr anchor="ctr">
            <a:normAutofit/>
          </a:bodyPr>
          <a:lstStyle/>
          <a:p>
            <a:r>
              <a:rPr lang="en-US" sz="2400" dirty="0"/>
              <a:t>Types of Cost</a:t>
            </a:r>
          </a:p>
          <a:p>
            <a:r>
              <a:rPr lang="en-US" sz="2400" dirty="0"/>
              <a:t>Budget Categories and Calculations</a:t>
            </a:r>
          </a:p>
          <a:p>
            <a:r>
              <a:rPr lang="en-US" sz="2400" dirty="0"/>
              <a:t>Justifications</a:t>
            </a:r>
          </a:p>
          <a:p>
            <a:r>
              <a:rPr lang="en-US" sz="2400" dirty="0"/>
              <a:t>Budget exercise</a:t>
            </a:r>
          </a:p>
          <a:p>
            <a:r>
              <a:rPr lang="en-US" sz="2400" dirty="0"/>
              <a:t>Use of Grants Office</a:t>
            </a:r>
          </a:p>
          <a:p>
            <a:r>
              <a:rPr lang="en-US" sz="2400" dirty="0"/>
              <a:t>Processes for Submissions</a:t>
            </a:r>
          </a:p>
          <a:p>
            <a:r>
              <a:rPr lang="en-US" sz="2400" dirty="0"/>
              <a:t>Helpful Hints</a:t>
            </a:r>
          </a:p>
        </p:txBody>
      </p:sp>
    </p:spTree>
    <p:extLst>
      <p:ext uri="{BB962C8B-B14F-4D97-AF65-F5344CB8AC3E}">
        <p14:creationId xmlns:p14="http://schemas.microsoft.com/office/powerpoint/2010/main" val="3929100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a:solidFill>
            <a:schemeClr val="accent2"/>
          </a:solidFill>
        </p:spPr>
        <p:txBody>
          <a:bodyPr anchor="ctr">
            <a:normAutofit fontScale="85000" lnSpcReduction="20000"/>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Calculations: MTDC</a:t>
            </a:r>
          </a:p>
          <a:p>
            <a:pPr marL="0" indent="0">
              <a:buNone/>
            </a:pPr>
            <a:r>
              <a:rPr lang="en-US" sz="2400" b="0" i="0" dirty="0">
                <a:solidFill>
                  <a:srgbClr val="FEFFFF"/>
                </a:solidFill>
                <a:effectLst/>
              </a:rPr>
              <a:t>Example:</a:t>
            </a:r>
          </a:p>
          <a:p>
            <a:pPr marL="0" indent="0">
              <a:buNone/>
            </a:pPr>
            <a:endParaRPr lang="en-US" sz="2400" b="0" i="0" dirty="0">
              <a:solidFill>
                <a:srgbClr val="FEFFFF"/>
              </a:solidFill>
              <a:effectLst/>
            </a:endParaRPr>
          </a:p>
          <a:p>
            <a:pPr marL="0" indent="0">
              <a:buNone/>
            </a:pPr>
            <a:r>
              <a:rPr lang="en-US" sz="2400" dirty="0">
                <a:solidFill>
                  <a:srgbClr val="FEFFFF"/>
                </a:solidFill>
              </a:rPr>
              <a:t>Your budget categories are:</a:t>
            </a:r>
          </a:p>
          <a:p>
            <a:pPr marL="0" indent="0">
              <a:buNone/>
            </a:pPr>
            <a:r>
              <a:rPr lang="en-US" sz="2400" b="0" i="0" dirty="0">
                <a:solidFill>
                  <a:srgbClr val="FEFFFF"/>
                </a:solidFill>
                <a:effectLst/>
              </a:rPr>
              <a:t>Personnel:		$150,000</a:t>
            </a:r>
          </a:p>
          <a:p>
            <a:pPr marL="0" indent="0">
              <a:buNone/>
            </a:pPr>
            <a:r>
              <a:rPr lang="en-US" sz="2400" dirty="0">
                <a:solidFill>
                  <a:srgbClr val="FEFFFF"/>
                </a:solidFill>
              </a:rPr>
              <a:t>Supplies:		$ 25,000</a:t>
            </a:r>
          </a:p>
          <a:p>
            <a:pPr marL="0" indent="0">
              <a:buNone/>
            </a:pPr>
            <a:r>
              <a:rPr lang="en-US" sz="2400" b="0" i="0" dirty="0">
                <a:solidFill>
                  <a:srgbClr val="FEFFFF"/>
                </a:solidFill>
                <a:effectLst/>
              </a:rPr>
              <a:t>1 Subcontract:		$100,000</a:t>
            </a:r>
          </a:p>
          <a:p>
            <a:pPr marL="0" indent="0">
              <a:buNone/>
            </a:pPr>
            <a:endParaRPr lang="en-US" sz="2400" dirty="0">
              <a:solidFill>
                <a:srgbClr val="FEFFFF"/>
              </a:solidFill>
            </a:endParaRPr>
          </a:p>
          <a:p>
            <a:pPr marL="0" indent="0">
              <a:buNone/>
            </a:pPr>
            <a:endParaRPr lang="en-US" sz="2400" b="0" i="0" dirty="0">
              <a:solidFill>
                <a:srgbClr val="FEFFFF"/>
              </a:solidFill>
              <a:effectLst/>
            </a:endParaRPr>
          </a:p>
          <a:p>
            <a:pPr marL="0" indent="0">
              <a:buNone/>
            </a:pPr>
            <a:endParaRPr lang="en-US" sz="2400" b="0" i="0" dirty="0">
              <a:solidFill>
                <a:srgbClr val="FEFFFF"/>
              </a:solidFill>
              <a:effectLst/>
            </a:endParaRPr>
          </a:p>
          <a:p>
            <a:pPr marL="0" indent="0">
              <a:buNone/>
            </a:pPr>
            <a:r>
              <a:rPr lang="en-US" sz="2400" b="0" i="0" dirty="0">
                <a:solidFill>
                  <a:srgbClr val="FEFFFF"/>
                </a:solidFill>
                <a:effectLst/>
              </a:rPr>
              <a:t>The MTDC would be 150,000 + 25,000 +25,000 = $200,000</a:t>
            </a:r>
          </a:p>
          <a:p>
            <a:pPr marL="0" indent="0">
              <a:buNone/>
            </a:pPr>
            <a:endParaRPr lang="en-US" sz="2400" dirty="0">
              <a:solidFill>
                <a:srgbClr val="FEFFFF"/>
              </a:solidFill>
            </a:endParaRPr>
          </a:p>
          <a:p>
            <a:pPr marL="0" indent="0">
              <a:buNone/>
            </a:pP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35141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Calculations: MTDC and F&amp;A</a:t>
            </a:r>
          </a:p>
          <a:p>
            <a:pPr marL="0" indent="0">
              <a:buNone/>
            </a:pPr>
            <a:endParaRPr lang="en-US" sz="2400" dirty="0">
              <a:solidFill>
                <a:srgbClr val="FEFFFF"/>
              </a:solidFill>
            </a:endParaRPr>
          </a:p>
          <a:p>
            <a:pPr marL="0" indent="0">
              <a:buNone/>
            </a:pPr>
            <a:r>
              <a:rPr lang="en-US" sz="1600" b="0" i="0" dirty="0">
                <a:solidFill>
                  <a:schemeClr val="bg1"/>
                </a:solidFill>
                <a:effectLst/>
              </a:rPr>
              <a:t>The F&amp;A is calculated by taking the MTDC and multiplying by the rate agreed upon between the federal government and your institution.</a:t>
            </a:r>
          </a:p>
          <a:p>
            <a:pPr marL="0" indent="0">
              <a:buNone/>
            </a:pPr>
            <a:endParaRPr lang="en-US" sz="1600" dirty="0">
              <a:solidFill>
                <a:schemeClr val="bg1"/>
              </a:solidFill>
            </a:endParaRPr>
          </a:p>
          <a:p>
            <a:pPr marL="0" indent="0">
              <a:buNone/>
            </a:pPr>
            <a:r>
              <a:rPr lang="en-US" sz="1600" b="0" i="0" dirty="0">
                <a:solidFill>
                  <a:schemeClr val="bg1"/>
                </a:solidFill>
                <a:effectLst/>
              </a:rPr>
              <a:t>For Children’s, the rate is 78.5%</a:t>
            </a:r>
          </a:p>
          <a:p>
            <a:pPr marL="0" indent="0">
              <a:buNone/>
            </a:pPr>
            <a:r>
              <a:rPr lang="en-US" sz="1600" dirty="0">
                <a:solidFill>
                  <a:schemeClr val="bg1"/>
                </a:solidFill>
              </a:rPr>
              <a:t>For GWU, the rate is </a:t>
            </a:r>
            <a:r>
              <a:rPr lang="en-US" sz="1600" dirty="0" smtClean="0">
                <a:solidFill>
                  <a:schemeClr val="bg1"/>
                </a:solidFill>
              </a:rPr>
              <a:t>61.5%</a:t>
            </a: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983619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a:solidFill>
            <a:schemeClr val="accent2"/>
          </a:solidFill>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Calculations: F&amp;A</a:t>
            </a:r>
          </a:p>
          <a:p>
            <a:pPr marL="0" indent="0">
              <a:buNone/>
            </a:pPr>
            <a:r>
              <a:rPr lang="en-US" sz="2400" b="0" i="0" dirty="0">
                <a:solidFill>
                  <a:srgbClr val="FEFFFF"/>
                </a:solidFill>
                <a:effectLst/>
              </a:rPr>
              <a:t>From Previous Example:</a:t>
            </a:r>
          </a:p>
          <a:p>
            <a:pPr marL="0" indent="0">
              <a:buNone/>
            </a:pPr>
            <a:endParaRPr lang="en-US" sz="2400" b="0" i="0" dirty="0">
              <a:solidFill>
                <a:srgbClr val="FEFFFF"/>
              </a:solidFill>
              <a:effectLst/>
            </a:endParaRPr>
          </a:p>
          <a:p>
            <a:pPr marL="0" indent="0">
              <a:buNone/>
            </a:pPr>
            <a:r>
              <a:rPr lang="en-US" sz="2400" b="0" i="0" dirty="0">
                <a:solidFill>
                  <a:srgbClr val="FEFFFF"/>
                </a:solidFill>
                <a:effectLst/>
              </a:rPr>
              <a:t>The MTDC is $200,000</a:t>
            </a:r>
          </a:p>
          <a:p>
            <a:pPr marL="0" indent="0">
              <a:buNone/>
            </a:pPr>
            <a:endParaRPr lang="en-US" sz="2400" b="0" i="0" dirty="0">
              <a:solidFill>
                <a:srgbClr val="FEFFFF"/>
              </a:solidFill>
              <a:effectLst/>
            </a:endParaRPr>
          </a:p>
          <a:p>
            <a:pPr marL="0" indent="0">
              <a:buNone/>
            </a:pPr>
            <a:r>
              <a:rPr lang="en-US" sz="2400" b="0" i="0" dirty="0">
                <a:solidFill>
                  <a:srgbClr val="FEFFFF"/>
                </a:solidFill>
                <a:effectLst/>
              </a:rPr>
              <a:t>Children’s F&amp;A = 200,000 * 0.785 = $157,000</a:t>
            </a:r>
          </a:p>
          <a:p>
            <a:pPr marL="0" indent="0">
              <a:buNone/>
            </a:pPr>
            <a:endParaRPr lang="en-US" sz="2400" dirty="0">
              <a:solidFill>
                <a:srgbClr val="FEFFFF"/>
              </a:solidFill>
            </a:endParaRPr>
          </a:p>
          <a:p>
            <a:pPr marL="0" indent="0">
              <a:buNone/>
            </a:pPr>
            <a:r>
              <a:rPr lang="en-US" sz="2400" dirty="0">
                <a:solidFill>
                  <a:srgbClr val="FEFFFF"/>
                </a:solidFill>
              </a:rPr>
              <a:t>GWU F&amp;A = 200,000 * </a:t>
            </a:r>
            <a:r>
              <a:rPr lang="en-US" sz="2400" dirty="0" smtClean="0">
                <a:solidFill>
                  <a:srgbClr val="FEFFFF"/>
                </a:solidFill>
              </a:rPr>
              <a:t>0.615 </a:t>
            </a:r>
            <a:r>
              <a:rPr lang="en-US" sz="2400" dirty="0">
                <a:solidFill>
                  <a:srgbClr val="FEFFFF"/>
                </a:solidFill>
              </a:rPr>
              <a:t>= </a:t>
            </a:r>
            <a:r>
              <a:rPr lang="en-US" sz="2400" dirty="0" smtClean="0">
                <a:solidFill>
                  <a:srgbClr val="FEFFFF"/>
                </a:solidFill>
              </a:rPr>
              <a:t>$123,000</a:t>
            </a:r>
            <a:endParaRPr lang="en-US" sz="1600" b="0" i="0" dirty="0">
              <a:solidFill>
                <a:schemeClr val="bg1"/>
              </a:solidFill>
              <a:effectLst/>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1812073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Calculation Comparisons</a:t>
            </a:r>
          </a:p>
          <a:p>
            <a:pPr marL="0" indent="0">
              <a:buNone/>
            </a:pPr>
            <a:endParaRPr lang="en-US" sz="2400" dirty="0">
              <a:solidFill>
                <a:srgbClr val="FEFFFF"/>
              </a:solidFill>
            </a:endParaRPr>
          </a:p>
          <a:p>
            <a:pPr marL="0" indent="0">
              <a:buNone/>
            </a:pPr>
            <a:endParaRPr lang="en-US" sz="2400" dirty="0">
              <a:solidFill>
                <a:srgbClr val="FEFFFF"/>
              </a:solidFill>
            </a:endParaRPr>
          </a:p>
          <a:p>
            <a:pPr marL="0" indent="0">
              <a:buNone/>
            </a:pPr>
            <a:endParaRPr lang="en-US" sz="1600" u="sng" dirty="0">
              <a:solidFill>
                <a:schemeClr val="bg1"/>
              </a:solidFill>
            </a:endParaRPr>
          </a:p>
        </p:txBody>
      </p:sp>
      <p:graphicFrame>
        <p:nvGraphicFramePr>
          <p:cNvPr id="7" name="Table 8">
            <a:extLst>
              <a:ext uri="{FF2B5EF4-FFF2-40B4-BE49-F238E27FC236}">
                <a16:creationId xmlns:a16="http://schemas.microsoft.com/office/drawing/2014/main" id="{94D1D4D8-7923-4752-B41B-E0546E258E74}"/>
              </a:ext>
            </a:extLst>
          </p:cNvPr>
          <p:cNvGraphicFramePr>
            <a:graphicFrameLocks noGrp="1"/>
          </p:cNvGraphicFramePr>
          <p:nvPr>
            <p:extLst>
              <p:ext uri="{D42A27DB-BD31-4B8C-83A1-F6EECF244321}">
                <p14:modId xmlns:p14="http://schemas.microsoft.com/office/powerpoint/2010/main" val="3191177301"/>
              </p:ext>
            </p:extLst>
          </p:nvPr>
        </p:nvGraphicFramePr>
        <p:xfrm>
          <a:off x="5269304" y="3757616"/>
          <a:ext cx="5498223" cy="1112520"/>
        </p:xfrm>
        <a:graphic>
          <a:graphicData uri="http://schemas.openxmlformats.org/drawingml/2006/table">
            <a:tbl>
              <a:tblPr firstRow="1" bandRow="1">
                <a:tableStyleId>{5C22544A-7EE6-4342-B048-85BDC9FD1C3A}</a:tableStyleId>
              </a:tblPr>
              <a:tblGrid>
                <a:gridCol w="1832741">
                  <a:extLst>
                    <a:ext uri="{9D8B030D-6E8A-4147-A177-3AD203B41FA5}">
                      <a16:colId xmlns:a16="http://schemas.microsoft.com/office/drawing/2014/main" val="1117912372"/>
                    </a:ext>
                  </a:extLst>
                </a:gridCol>
                <a:gridCol w="1832741">
                  <a:extLst>
                    <a:ext uri="{9D8B030D-6E8A-4147-A177-3AD203B41FA5}">
                      <a16:colId xmlns:a16="http://schemas.microsoft.com/office/drawing/2014/main" val="3463410447"/>
                    </a:ext>
                  </a:extLst>
                </a:gridCol>
                <a:gridCol w="1832741">
                  <a:extLst>
                    <a:ext uri="{9D8B030D-6E8A-4147-A177-3AD203B41FA5}">
                      <a16:colId xmlns:a16="http://schemas.microsoft.com/office/drawing/2014/main" val="937720023"/>
                    </a:ext>
                  </a:extLst>
                </a:gridCol>
              </a:tblGrid>
              <a:tr h="370840">
                <a:tc>
                  <a:txBody>
                    <a:bodyPr/>
                    <a:lstStyle/>
                    <a:p>
                      <a:r>
                        <a:rPr lang="en-US" dirty="0"/>
                        <a:t>Item</a:t>
                      </a:r>
                    </a:p>
                  </a:txBody>
                  <a:tcPr/>
                </a:tc>
                <a:tc>
                  <a:txBody>
                    <a:bodyPr/>
                    <a:lstStyle/>
                    <a:p>
                      <a:r>
                        <a:rPr lang="en-US" dirty="0"/>
                        <a:t>GWU</a:t>
                      </a:r>
                    </a:p>
                  </a:txBody>
                  <a:tcPr/>
                </a:tc>
                <a:tc>
                  <a:txBody>
                    <a:bodyPr/>
                    <a:lstStyle/>
                    <a:p>
                      <a:r>
                        <a:rPr lang="en-US" dirty="0"/>
                        <a:t>Children’s</a:t>
                      </a:r>
                    </a:p>
                  </a:txBody>
                  <a:tcPr/>
                </a:tc>
                <a:extLst>
                  <a:ext uri="{0D108BD9-81ED-4DB2-BD59-A6C34878D82A}">
                    <a16:rowId xmlns:a16="http://schemas.microsoft.com/office/drawing/2014/main" val="2743543229"/>
                  </a:ext>
                </a:extLst>
              </a:tr>
              <a:tr h="370840">
                <a:tc>
                  <a:txBody>
                    <a:bodyPr/>
                    <a:lstStyle/>
                    <a:p>
                      <a:r>
                        <a:rPr lang="en-US" dirty="0"/>
                        <a:t>Fringe</a:t>
                      </a:r>
                    </a:p>
                  </a:txBody>
                  <a:tcPr/>
                </a:tc>
                <a:tc>
                  <a:txBody>
                    <a:bodyPr/>
                    <a:lstStyle/>
                    <a:p>
                      <a:r>
                        <a:rPr lang="en-US" dirty="0" smtClean="0"/>
                        <a:t>23.14%</a:t>
                      </a:r>
                      <a:endParaRPr lang="en-US" dirty="0"/>
                    </a:p>
                  </a:txBody>
                  <a:tcPr/>
                </a:tc>
                <a:tc>
                  <a:txBody>
                    <a:bodyPr/>
                    <a:lstStyle/>
                    <a:p>
                      <a:r>
                        <a:rPr lang="en-US" dirty="0"/>
                        <a:t>17%</a:t>
                      </a:r>
                    </a:p>
                  </a:txBody>
                  <a:tcPr/>
                </a:tc>
                <a:extLst>
                  <a:ext uri="{0D108BD9-81ED-4DB2-BD59-A6C34878D82A}">
                    <a16:rowId xmlns:a16="http://schemas.microsoft.com/office/drawing/2014/main" val="1160501847"/>
                  </a:ext>
                </a:extLst>
              </a:tr>
              <a:tr h="370840">
                <a:tc>
                  <a:txBody>
                    <a:bodyPr/>
                    <a:lstStyle/>
                    <a:p>
                      <a:r>
                        <a:rPr lang="en-US" dirty="0"/>
                        <a:t>F&amp;A</a:t>
                      </a:r>
                    </a:p>
                  </a:txBody>
                  <a:tcPr/>
                </a:tc>
                <a:tc>
                  <a:txBody>
                    <a:bodyPr/>
                    <a:lstStyle/>
                    <a:p>
                      <a:r>
                        <a:rPr lang="en-US" dirty="0" smtClean="0"/>
                        <a:t>61.50%</a:t>
                      </a:r>
                      <a:endParaRPr lang="en-US" dirty="0"/>
                    </a:p>
                  </a:txBody>
                  <a:tcPr/>
                </a:tc>
                <a:tc>
                  <a:txBody>
                    <a:bodyPr/>
                    <a:lstStyle/>
                    <a:p>
                      <a:r>
                        <a:rPr lang="en-US" dirty="0"/>
                        <a:t>78.5%</a:t>
                      </a:r>
                    </a:p>
                  </a:txBody>
                  <a:tcPr/>
                </a:tc>
                <a:extLst>
                  <a:ext uri="{0D108BD9-81ED-4DB2-BD59-A6C34878D82A}">
                    <a16:rowId xmlns:a16="http://schemas.microsoft.com/office/drawing/2014/main" val="766613141"/>
                  </a:ext>
                </a:extLst>
              </a:tr>
            </a:tbl>
          </a:graphicData>
        </a:graphic>
      </p:graphicFrame>
    </p:spTree>
    <p:extLst>
      <p:ext uri="{BB962C8B-B14F-4D97-AF65-F5344CB8AC3E}">
        <p14:creationId xmlns:p14="http://schemas.microsoft.com/office/powerpoint/2010/main" val="3520523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Justifications</a:t>
            </a:r>
          </a:p>
          <a:p>
            <a:pPr marL="0" indent="0">
              <a:buNone/>
            </a:pPr>
            <a:endParaRPr lang="en-US" sz="2400" dirty="0">
              <a:solidFill>
                <a:srgbClr val="FEFFFF"/>
              </a:solidFill>
            </a:endParaRPr>
          </a:p>
          <a:p>
            <a:pPr marL="0" indent="0">
              <a:buNone/>
            </a:pPr>
            <a:r>
              <a:rPr lang="en-US" sz="1800" dirty="0">
                <a:solidFill>
                  <a:srgbClr val="FEFFFF"/>
                </a:solidFill>
                <a:latin typeface="Calibri" panose="020F0502020204030204" pitchFamily="34" charset="0"/>
                <a:cs typeface="Times New Roman" panose="02020603050405020304" pitchFamily="18" charset="0"/>
              </a:rPr>
              <a:t>A good budget justification should reiterate everything that is included in the actual budget and should be able to stand alone so that the reviewer would know what is in the budget even if he/she were not looking at it.</a:t>
            </a:r>
          </a:p>
          <a:p>
            <a:pPr marL="0" indent="0">
              <a:buNone/>
            </a:pPr>
            <a:endParaRPr lang="en-US" sz="1800" dirty="0">
              <a:solidFill>
                <a:srgbClr val="FEFFFF"/>
              </a:solidFill>
              <a:latin typeface="Calibri" panose="020F0502020204030204" pitchFamily="34" charset="0"/>
              <a:cs typeface="Times New Roman" panose="02020603050405020304" pitchFamily="18" charset="0"/>
            </a:endParaRPr>
          </a:p>
          <a:p>
            <a:pPr marL="0" indent="0">
              <a:buNone/>
            </a:pPr>
            <a:r>
              <a:rPr lang="en-US" sz="1800" dirty="0">
                <a:solidFill>
                  <a:srgbClr val="FEFFFF"/>
                </a:solidFill>
                <a:latin typeface="Calibri" panose="020F0502020204030204" pitchFamily="34" charset="0"/>
                <a:cs typeface="Times New Roman" panose="02020603050405020304" pitchFamily="18" charset="0"/>
              </a:rPr>
              <a:t>It should be a clear, concise write up of what items are included, why they are necessary, and how they will be used. The budget justification should cover the entire time span of your project.</a:t>
            </a:r>
            <a:endParaRPr lang="en-US" sz="2400" dirty="0">
              <a:solidFill>
                <a:srgbClr val="FEFFFF"/>
              </a:solidFill>
            </a:endParaRPr>
          </a:p>
          <a:p>
            <a:pPr marL="0" indent="0">
              <a:buNone/>
            </a:pPr>
            <a:endParaRPr lang="en-US" sz="2400" dirty="0">
              <a:solidFill>
                <a:srgbClr val="FEFFFF"/>
              </a:solidFill>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81787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lnSpcReduction="10000"/>
          </a:bodyPr>
          <a:lstStyle/>
          <a:p>
            <a:pPr marL="0" indent="0">
              <a:buNone/>
            </a:pPr>
            <a:endParaRPr lang="en-US" sz="1600" b="0" i="0" dirty="0">
              <a:solidFill>
                <a:schemeClr val="bg1"/>
              </a:solidFill>
              <a:effectLst/>
            </a:endParaRPr>
          </a:p>
          <a:p>
            <a:pPr marL="0" indent="0">
              <a:buNone/>
            </a:pPr>
            <a:r>
              <a:rPr lang="en-US" sz="2400" dirty="0">
                <a:solidFill>
                  <a:srgbClr val="FEFFFF"/>
                </a:solidFill>
              </a:rPr>
              <a:t>Budget Justifications</a:t>
            </a:r>
          </a:p>
          <a:p>
            <a:pPr marL="0" indent="0">
              <a:buNone/>
            </a:pPr>
            <a:endParaRPr lang="en-US" sz="2400" dirty="0">
              <a:solidFill>
                <a:srgbClr val="FEFFFF"/>
              </a:solidFill>
            </a:endParaRPr>
          </a:p>
          <a:p>
            <a:pPr marL="0" indent="0">
              <a:buNone/>
            </a:pPr>
            <a:r>
              <a:rPr lang="en-US" sz="2400" dirty="0">
                <a:solidFill>
                  <a:srgbClr val="FEFFFF"/>
                </a:solidFill>
              </a:rPr>
              <a:t>If you submit a </a:t>
            </a:r>
            <a:r>
              <a:rPr lang="en-US" sz="2400" u="sng" dirty="0">
                <a:solidFill>
                  <a:srgbClr val="FEFFFF"/>
                </a:solidFill>
              </a:rPr>
              <a:t>detailed budget</a:t>
            </a:r>
            <a:r>
              <a:rPr lang="en-US" sz="2400" dirty="0">
                <a:solidFill>
                  <a:srgbClr val="FEFFFF"/>
                </a:solidFill>
              </a:rPr>
              <a:t>, you need to submit a detailed justification (e.g. detail all categories).</a:t>
            </a:r>
          </a:p>
          <a:p>
            <a:pPr marL="0" indent="0">
              <a:buNone/>
            </a:pPr>
            <a:endParaRPr lang="en-US" sz="2400" dirty="0">
              <a:solidFill>
                <a:srgbClr val="FEFFFF"/>
              </a:solidFill>
            </a:endParaRPr>
          </a:p>
          <a:p>
            <a:pPr marL="0" indent="0">
              <a:buNone/>
            </a:pPr>
            <a:r>
              <a:rPr lang="en-US" sz="2400" dirty="0">
                <a:solidFill>
                  <a:srgbClr val="FEFFFF"/>
                </a:solidFill>
              </a:rPr>
              <a:t>If you submit a </a:t>
            </a:r>
            <a:r>
              <a:rPr lang="en-US" sz="2400" u="sng" dirty="0">
                <a:solidFill>
                  <a:srgbClr val="FEFFFF"/>
                </a:solidFill>
              </a:rPr>
              <a:t>modular budget</a:t>
            </a:r>
            <a:r>
              <a:rPr lang="en-US" sz="2400" dirty="0">
                <a:solidFill>
                  <a:srgbClr val="FEFFFF"/>
                </a:solidFill>
              </a:rPr>
              <a:t>, you only need to </a:t>
            </a:r>
            <a:r>
              <a:rPr lang="en-US" sz="2400">
                <a:solidFill>
                  <a:srgbClr val="FEFFFF"/>
                </a:solidFill>
              </a:rPr>
              <a:t>justify personnel </a:t>
            </a:r>
            <a:r>
              <a:rPr lang="en-US" sz="2400" dirty="0">
                <a:solidFill>
                  <a:srgbClr val="FEFFFF"/>
                </a:solidFill>
              </a:rPr>
              <a:t>and categories that are excluded from MTDC (equipment, patient care, alterations and renovations, subcontracts).</a:t>
            </a: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95950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dirty="0" smtClean="0">
                <a:solidFill>
                  <a:srgbClr val="FEFFFF"/>
                </a:solidFill>
              </a:rPr>
              <a:t>Budget exercise: </a:t>
            </a:r>
          </a:p>
          <a:p>
            <a:pPr marL="0" indent="0">
              <a:buNone/>
            </a:pPr>
            <a:r>
              <a:rPr lang="en-US" sz="2400" dirty="0" smtClean="0">
                <a:solidFill>
                  <a:srgbClr val="FEFFFF"/>
                </a:solidFill>
              </a:rPr>
              <a:t>Please see </a:t>
            </a:r>
            <a:r>
              <a:rPr lang="en-US" sz="2400" dirty="0">
                <a:solidFill>
                  <a:srgbClr val="FEFFFF"/>
                </a:solidFill>
              </a:rPr>
              <a:t>the provided </a:t>
            </a:r>
            <a:r>
              <a:rPr lang="en-US" sz="2400" dirty="0" smtClean="0">
                <a:solidFill>
                  <a:srgbClr val="FEFFFF"/>
                </a:solidFill>
              </a:rPr>
              <a:t>template (via email for practice)</a:t>
            </a:r>
            <a:endParaRPr lang="en-US" sz="2400" dirty="0">
              <a:solidFill>
                <a:srgbClr val="FEFFFF"/>
              </a:solidFill>
            </a:endParaRPr>
          </a:p>
          <a:p>
            <a:pPr marL="0" indent="0">
              <a:buNone/>
            </a:pPr>
            <a:endParaRPr lang="en-US" sz="2400" dirty="0">
              <a:solidFill>
                <a:srgbClr val="FEFFFF"/>
              </a:solidFill>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2447217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Justifications</a:t>
            </a:r>
            <a: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b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t>Budget exercise</a:t>
            </a: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Use </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fontScale="92500" lnSpcReduction="10000"/>
          </a:bodyPr>
          <a:lstStyle/>
          <a:p>
            <a:pPr marL="0" indent="0">
              <a:buNone/>
            </a:pPr>
            <a:r>
              <a:rPr lang="en-US" sz="2400" dirty="0" smtClean="0">
                <a:solidFill>
                  <a:srgbClr val="FEFFFF"/>
                </a:solidFill>
              </a:rPr>
              <a:t>Use of Grants Office: </a:t>
            </a:r>
          </a:p>
          <a:p>
            <a:pPr marL="0" indent="0">
              <a:buNone/>
            </a:pPr>
            <a:r>
              <a:rPr lang="en-US" sz="2400" dirty="0">
                <a:solidFill>
                  <a:schemeClr val="bg1"/>
                </a:solidFill>
              </a:rPr>
              <a:t>for </a:t>
            </a:r>
            <a:r>
              <a:rPr lang="en-US" sz="2400" dirty="0" smtClean="0">
                <a:solidFill>
                  <a:schemeClr val="bg1"/>
                </a:solidFill>
              </a:rPr>
              <a:t>Children's</a:t>
            </a:r>
          </a:p>
          <a:p>
            <a:pPr marL="0" indent="0">
              <a:buNone/>
            </a:pPr>
            <a:r>
              <a:rPr lang="en-US" sz="2400" dirty="0">
                <a:solidFill>
                  <a:schemeClr val="bg1"/>
                </a:solidFill>
              </a:rPr>
              <a:t>PI works with the Grants &amp; Finance Administrator (GFA) to build their proposal in Children's internal system, Bear </a:t>
            </a:r>
            <a:r>
              <a:rPr lang="en-US" sz="2400" dirty="0" smtClean="0">
                <a:solidFill>
                  <a:schemeClr val="bg1"/>
                </a:solidFill>
              </a:rPr>
              <a:t>Grants</a:t>
            </a:r>
          </a:p>
          <a:p>
            <a:pPr marL="0" indent="0">
              <a:buNone/>
            </a:pPr>
            <a:r>
              <a:rPr lang="en-US" sz="2400" dirty="0">
                <a:solidFill>
                  <a:schemeClr val="bg1"/>
                </a:solidFill>
              </a:rPr>
              <a:t>Everything must be final and routed for approval on or before 9 am on the 7th business day prior to the sponsor's deadline. NOTE: if we are a sub, then the date that the prime requests it from us is used in lieu of the sponsor deadline</a:t>
            </a:r>
            <a:r>
              <a:rPr lang="en-US" sz="2400" dirty="0" smtClean="0">
                <a:solidFill>
                  <a:schemeClr val="bg1"/>
                </a:solidFill>
              </a:rPr>
              <a:t>.</a:t>
            </a:r>
          </a:p>
          <a:p>
            <a:pPr marL="0" indent="0">
              <a:buNone/>
            </a:pPr>
            <a:r>
              <a:rPr lang="en-US" sz="2400" dirty="0">
                <a:solidFill>
                  <a:schemeClr val="bg1"/>
                </a:solidFill>
              </a:rPr>
              <a:t>The application must be approved by both the PI and his/her center director before being routed to the grants office.</a:t>
            </a:r>
            <a:endParaRPr lang="en-US" sz="2400" dirty="0" smtClean="0">
              <a:solidFill>
                <a:schemeClr val="bg1"/>
              </a:solidFill>
            </a:endParaRPr>
          </a:p>
          <a:p>
            <a:pPr marL="0" indent="0">
              <a:buNone/>
            </a:pPr>
            <a:endParaRPr lang="en-US" sz="2400" dirty="0">
              <a:solidFill>
                <a:srgbClr val="FEFFFF"/>
              </a:solidFill>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628473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Justifications</a:t>
            </a:r>
            <a: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b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Budget exercise</a:t>
            </a: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accent4">
                    <a:lumMod val="40000"/>
                    <a:lumOff val="60000"/>
                  </a:schemeClr>
                </a:solidFill>
                <a:effectLst/>
                <a:uLnTx/>
                <a:uFillTx/>
                <a:latin typeface="Calibri" panose="020F0502020204030204"/>
                <a:ea typeface="+mn-ea"/>
                <a:cs typeface="+mn-cs"/>
              </a:rPr>
              <a:t>Use </a:t>
            </a:r>
            <a:r>
              <a:rPr kumimoji="0" lang="en-US" sz="1600" b="0" i="0" u="none" strike="noStrike" kern="1200" cap="none" spc="0" normalizeH="0" baseline="0" noProof="0" dirty="0">
                <a:ln>
                  <a:noFill/>
                </a:ln>
                <a:solidFill>
                  <a:schemeClr val="accent4">
                    <a:lumMod val="40000"/>
                    <a:lumOff val="60000"/>
                  </a:schemeClr>
                </a:solidFill>
                <a:effectLst/>
                <a:uLnTx/>
                <a:uFillTx/>
                <a:latin typeface="Calibri" panose="020F0502020204030204"/>
                <a:ea typeface="+mn-ea"/>
                <a:cs typeface="+mn-cs"/>
              </a:rPr>
              <a:t>of Grants Office</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fontScale="92500" lnSpcReduction="10000"/>
          </a:bodyPr>
          <a:lstStyle/>
          <a:p>
            <a:pPr marL="0" indent="0">
              <a:buNone/>
            </a:pPr>
            <a:r>
              <a:rPr lang="en-US" sz="2400" dirty="0" smtClean="0">
                <a:solidFill>
                  <a:srgbClr val="FEFFFF"/>
                </a:solidFill>
              </a:rPr>
              <a:t>Use of Grants Office: </a:t>
            </a:r>
          </a:p>
          <a:p>
            <a:pPr marL="0" indent="0">
              <a:buNone/>
            </a:pPr>
            <a:r>
              <a:rPr lang="en-US" sz="2400" dirty="0">
                <a:solidFill>
                  <a:schemeClr val="bg1"/>
                </a:solidFill>
              </a:rPr>
              <a:t>for </a:t>
            </a:r>
            <a:r>
              <a:rPr lang="en-US" sz="2400" dirty="0" smtClean="0">
                <a:solidFill>
                  <a:schemeClr val="bg1"/>
                </a:solidFill>
              </a:rPr>
              <a:t>GWU:</a:t>
            </a:r>
          </a:p>
          <a:p>
            <a:pPr marL="0" indent="0">
              <a:buNone/>
            </a:pPr>
            <a:r>
              <a:rPr lang="en-US" sz="2400" dirty="0">
                <a:solidFill>
                  <a:schemeClr val="bg1"/>
                </a:solidFill>
              </a:rPr>
              <a:t>PI works with </a:t>
            </a:r>
            <a:r>
              <a:rPr lang="en-US" sz="2400" dirty="0" smtClean="0">
                <a:solidFill>
                  <a:schemeClr val="bg1"/>
                </a:solidFill>
              </a:rPr>
              <a:t>the POD or SRA(School Research Administrator (SRA</a:t>
            </a:r>
            <a:r>
              <a:rPr lang="en-US" sz="2400" dirty="0">
                <a:solidFill>
                  <a:schemeClr val="bg1"/>
                </a:solidFill>
              </a:rPr>
              <a:t>) to build their proposal in </a:t>
            </a:r>
            <a:r>
              <a:rPr lang="en-US" sz="2400" dirty="0" smtClean="0">
                <a:solidFill>
                  <a:schemeClr val="bg1"/>
                </a:solidFill>
              </a:rPr>
              <a:t>GW's </a:t>
            </a:r>
            <a:r>
              <a:rPr lang="en-US" sz="2400" dirty="0">
                <a:solidFill>
                  <a:schemeClr val="bg1"/>
                </a:solidFill>
              </a:rPr>
              <a:t>internal system, </a:t>
            </a:r>
            <a:r>
              <a:rPr lang="en-US" sz="2400" dirty="0" err="1" smtClean="0">
                <a:solidFill>
                  <a:schemeClr val="bg1"/>
                </a:solidFill>
              </a:rPr>
              <a:t>MyResearch</a:t>
            </a:r>
            <a:r>
              <a:rPr lang="en-US" sz="2400" dirty="0" smtClean="0">
                <a:solidFill>
                  <a:schemeClr val="bg1"/>
                </a:solidFill>
              </a:rPr>
              <a:t>;</a:t>
            </a:r>
          </a:p>
          <a:p>
            <a:pPr marL="0" indent="0">
              <a:buNone/>
            </a:pPr>
            <a:r>
              <a:rPr lang="en-US" sz="2400" dirty="0" smtClean="0">
                <a:solidFill>
                  <a:schemeClr val="bg1"/>
                </a:solidFill>
              </a:rPr>
              <a:t>Budget and Budget Justification </a:t>
            </a:r>
            <a:r>
              <a:rPr lang="en-US" sz="2400" dirty="0">
                <a:solidFill>
                  <a:schemeClr val="bg1"/>
                </a:solidFill>
              </a:rPr>
              <a:t>must be final and routed for approval on or before </a:t>
            </a:r>
            <a:r>
              <a:rPr lang="en-US" sz="2400" dirty="0" smtClean="0">
                <a:solidFill>
                  <a:schemeClr val="bg1"/>
                </a:solidFill>
              </a:rPr>
              <a:t>COB day on </a:t>
            </a:r>
            <a:r>
              <a:rPr lang="en-US" sz="2400" dirty="0">
                <a:solidFill>
                  <a:schemeClr val="bg1"/>
                </a:solidFill>
              </a:rPr>
              <a:t>the </a:t>
            </a:r>
            <a:r>
              <a:rPr lang="en-US" sz="2400" dirty="0" smtClean="0">
                <a:solidFill>
                  <a:schemeClr val="bg1"/>
                </a:solidFill>
              </a:rPr>
              <a:t>5th </a:t>
            </a:r>
            <a:r>
              <a:rPr lang="en-US" sz="2400" dirty="0">
                <a:solidFill>
                  <a:schemeClr val="bg1"/>
                </a:solidFill>
              </a:rPr>
              <a:t>business day prior to the sponsor's deadline. NOTE: if we are a sub, then the date that the prime requests it from us is used in lieu of the sponsor deadline</a:t>
            </a:r>
            <a:r>
              <a:rPr lang="en-US" sz="2400" dirty="0" smtClean="0">
                <a:solidFill>
                  <a:schemeClr val="bg1"/>
                </a:solidFill>
              </a:rPr>
              <a:t>.</a:t>
            </a:r>
          </a:p>
          <a:p>
            <a:pPr marL="0" indent="0">
              <a:buNone/>
            </a:pPr>
            <a:r>
              <a:rPr lang="en-US" sz="2400" dirty="0">
                <a:solidFill>
                  <a:schemeClr val="bg1"/>
                </a:solidFill>
              </a:rPr>
              <a:t>The application must be approved </a:t>
            </a:r>
            <a:r>
              <a:rPr lang="en-US" sz="2400" dirty="0" smtClean="0">
                <a:solidFill>
                  <a:schemeClr val="bg1"/>
                </a:solidFill>
              </a:rPr>
              <a:t>by going through the routing chain 3-4 approval steps</a:t>
            </a:r>
            <a:endParaRPr lang="en-US" sz="2400" dirty="0">
              <a:solidFill>
                <a:schemeClr val="bg1"/>
              </a:solidFill>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1410010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Justifications</a:t>
            </a:r>
            <a: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b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Budget exercise</a:t>
            </a: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Use </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accent4">
                    <a:lumMod val="60000"/>
                    <a:lumOff val="40000"/>
                  </a:schemeClr>
                </a:solidFill>
                <a:effectLst/>
                <a:uLnTx/>
                <a:uFillTx/>
                <a:latin typeface="Calibri" panose="020F0502020204030204"/>
                <a:ea typeface="+mn-ea"/>
                <a:cs typeface="+mn-cs"/>
              </a:rPr>
              <a:t>Processes for Submissions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fontScale="92500" lnSpcReduction="20000"/>
          </a:bodyPr>
          <a:lstStyle/>
          <a:p>
            <a:pPr marL="0" indent="0">
              <a:buNone/>
            </a:pPr>
            <a:r>
              <a:rPr lang="en-US" sz="2400" dirty="0" smtClean="0">
                <a:solidFill>
                  <a:schemeClr val="bg1"/>
                </a:solidFill>
              </a:rPr>
              <a:t>Processes </a:t>
            </a:r>
            <a:r>
              <a:rPr lang="en-US" sz="2400" dirty="0">
                <a:solidFill>
                  <a:schemeClr val="bg1"/>
                </a:solidFill>
              </a:rPr>
              <a:t>for </a:t>
            </a:r>
            <a:r>
              <a:rPr lang="en-US" sz="2400" dirty="0" smtClean="0">
                <a:solidFill>
                  <a:schemeClr val="bg1"/>
                </a:solidFill>
              </a:rPr>
              <a:t>Submissions</a:t>
            </a:r>
            <a:r>
              <a:rPr lang="en-US" sz="2400" dirty="0" smtClean="0">
                <a:solidFill>
                  <a:srgbClr val="FEFFFF"/>
                </a:solidFill>
              </a:rPr>
              <a:t>:  </a:t>
            </a:r>
          </a:p>
          <a:p>
            <a:pPr marL="0" indent="0">
              <a:buNone/>
            </a:pPr>
            <a:r>
              <a:rPr lang="en-US" sz="2400" dirty="0" smtClean="0">
                <a:solidFill>
                  <a:schemeClr val="bg1"/>
                </a:solidFill>
              </a:rPr>
              <a:t>Assuming </a:t>
            </a:r>
            <a:r>
              <a:rPr lang="en-US" sz="2400" dirty="0">
                <a:solidFill>
                  <a:schemeClr val="bg1"/>
                </a:solidFill>
              </a:rPr>
              <a:t>that the PI was on time, the grants office will review the application within 48 hours of receipt.</a:t>
            </a:r>
            <a:r>
              <a:rPr lang="en-US" sz="2400" dirty="0" smtClean="0">
                <a:solidFill>
                  <a:schemeClr val="bg1"/>
                </a:solidFill>
              </a:rPr>
              <a:t> </a:t>
            </a:r>
          </a:p>
          <a:p>
            <a:pPr marL="0" indent="0">
              <a:buNone/>
            </a:pPr>
            <a:r>
              <a:rPr lang="en-US" sz="2400" dirty="0">
                <a:solidFill>
                  <a:schemeClr val="bg1"/>
                </a:solidFill>
              </a:rPr>
              <a:t>If it is ok to submit, the grants office will </a:t>
            </a:r>
            <a:r>
              <a:rPr lang="en-US" sz="2400" dirty="0" smtClean="0">
                <a:solidFill>
                  <a:schemeClr val="bg1"/>
                </a:solidFill>
              </a:rPr>
              <a:t>submit</a:t>
            </a:r>
          </a:p>
          <a:p>
            <a:pPr marL="0" indent="0">
              <a:buNone/>
            </a:pPr>
            <a:r>
              <a:rPr lang="en-US" sz="2400" dirty="0">
                <a:solidFill>
                  <a:schemeClr val="bg1"/>
                </a:solidFill>
              </a:rPr>
              <a:t>If changes are required, they will be requested and must be returned prior to the sponsor's due date for submission</a:t>
            </a:r>
            <a:r>
              <a:rPr lang="en-US" sz="2400" dirty="0" smtClean="0">
                <a:solidFill>
                  <a:schemeClr val="bg1"/>
                </a:solidFill>
              </a:rPr>
              <a:t>.</a:t>
            </a:r>
          </a:p>
          <a:p>
            <a:pPr marL="0" indent="0">
              <a:buNone/>
            </a:pPr>
            <a:r>
              <a:rPr lang="en-US" sz="2400" dirty="0">
                <a:solidFill>
                  <a:schemeClr val="bg1"/>
                </a:solidFill>
              </a:rPr>
              <a:t>If applications and/or revisions are not submitted on time and cannot be completely reviewed OR if the PI chooses not make recommended changes, then the grants office is not responsible of the sponsor does not accept, review, or fund the application for administrative </a:t>
            </a:r>
            <a:r>
              <a:rPr lang="en-US" sz="2400">
                <a:solidFill>
                  <a:schemeClr val="bg1"/>
                </a:solidFill>
              </a:rPr>
              <a:t>reasons</a:t>
            </a:r>
            <a:r>
              <a:rPr lang="en-US" sz="2400" smtClean="0">
                <a:solidFill>
                  <a:schemeClr val="bg1"/>
                </a:solidFill>
              </a:rPr>
              <a:t>.</a:t>
            </a:r>
            <a:endParaRPr lang="en-US" sz="1600" u="sng" dirty="0">
              <a:solidFill>
                <a:schemeClr val="bg1"/>
              </a:solidFill>
            </a:endParaRPr>
          </a:p>
        </p:txBody>
      </p:sp>
    </p:spTree>
    <p:extLst>
      <p:ext uri="{BB962C8B-B14F-4D97-AF65-F5344CB8AC3E}">
        <p14:creationId xmlns:p14="http://schemas.microsoft.com/office/powerpoint/2010/main" val="296701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r>
              <a:rPr lang="en-US" sz="1600" dirty="0">
                <a:solidFill>
                  <a:srgbClr val="FFFF00"/>
                </a:solidFill>
              </a:rPr>
              <a:t>Types of Cost</a:t>
            </a:r>
            <a:br>
              <a:rPr lang="en-US" sz="1600" dirty="0">
                <a:solidFill>
                  <a:srgbClr val="FFFF00"/>
                </a:solidFill>
              </a:rPr>
            </a:br>
            <a:r>
              <a:rPr lang="en-US" sz="1600" dirty="0">
                <a:solidFill>
                  <a:schemeClr val="bg1"/>
                </a:solidFill>
              </a:rPr>
              <a:t>Budget Categories and Calculations</a:t>
            </a:r>
            <a:br>
              <a:rPr lang="en-US" sz="1600" dirty="0">
                <a:solidFill>
                  <a:schemeClr val="bg1"/>
                </a:solidFill>
              </a:rPr>
            </a:br>
            <a:r>
              <a:rPr lang="en-US" sz="1600" dirty="0">
                <a:solidFill>
                  <a:schemeClr val="bg1"/>
                </a:solidFill>
              </a:rPr>
              <a:t>Justifications</a:t>
            </a:r>
            <a:br>
              <a:rPr lang="en-US" sz="1600" dirty="0">
                <a:solidFill>
                  <a:schemeClr val="bg1"/>
                </a:solidFill>
              </a:rPr>
            </a:br>
            <a:r>
              <a:rPr lang="en-US" sz="1600" dirty="0">
                <a:solidFill>
                  <a:schemeClr val="bg1"/>
                </a:solidFill>
              </a:rPr>
              <a:t>Budget exercise</a:t>
            </a:r>
            <a:br>
              <a:rPr lang="en-US" sz="1600" dirty="0">
                <a:solidFill>
                  <a:schemeClr val="bg1"/>
                </a:solidFill>
              </a:rPr>
            </a:br>
            <a:r>
              <a:rPr lang="en-US" sz="1600" dirty="0">
                <a:solidFill>
                  <a:schemeClr val="bg1"/>
                </a:solidFill>
              </a:rPr>
              <a:t>Use of Grants Office</a:t>
            </a:r>
            <a:br>
              <a:rPr lang="en-US" sz="1600" dirty="0">
                <a:solidFill>
                  <a:schemeClr val="bg1"/>
                </a:solidFill>
              </a:rPr>
            </a:br>
            <a:r>
              <a:rPr lang="en-US" sz="1600" dirty="0">
                <a:solidFill>
                  <a:schemeClr val="bg1"/>
                </a:solidFill>
              </a:rPr>
              <a:t>Processes for Submissions</a:t>
            </a:r>
            <a:br>
              <a:rPr lang="en-US" sz="1600" dirty="0">
                <a:solidFill>
                  <a:schemeClr val="bg1"/>
                </a:solidFill>
              </a:rPr>
            </a:br>
            <a:r>
              <a:rPr lang="en-US" sz="1600" dirty="0">
                <a:solidFill>
                  <a:schemeClr val="bg1"/>
                </a:solidFill>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r>
              <a:rPr lang="en-US" sz="4800" dirty="0">
                <a:solidFill>
                  <a:srgbClr val="FEFFFF"/>
                </a:solidFill>
              </a:rPr>
              <a:t>Direct</a:t>
            </a:r>
          </a:p>
          <a:p>
            <a:endParaRPr lang="en-US" sz="4800" dirty="0">
              <a:solidFill>
                <a:srgbClr val="FEFFFF"/>
              </a:solidFill>
            </a:endParaRPr>
          </a:p>
          <a:p>
            <a:r>
              <a:rPr lang="en-US" sz="4800" dirty="0">
                <a:solidFill>
                  <a:srgbClr val="FEFFFF"/>
                </a:solidFill>
              </a:rPr>
              <a:t>Indirect</a:t>
            </a:r>
          </a:p>
        </p:txBody>
      </p:sp>
    </p:spTree>
    <p:extLst>
      <p:ext uri="{BB962C8B-B14F-4D97-AF65-F5344CB8AC3E}">
        <p14:creationId xmlns:p14="http://schemas.microsoft.com/office/powerpoint/2010/main" val="610009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Categories and Calculations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Justifications</a:t>
            </a:r>
            <a: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br>
              <a:rPr kumimoji="0" lang="en-US" sz="1600" b="0" i="0" u="none" strike="noStrike" kern="1200" cap="none" spc="0" normalizeH="0" baseline="0" noProof="0" dirty="0" smtClean="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Budget exercise</a:t>
            </a: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600" b="0" i="0" u="none" strike="noStrike" kern="1200" cap="none" spc="0" normalizeH="0" baseline="0" noProof="0" dirty="0" smtClean="0">
                <a:ln>
                  <a:noFill/>
                </a:ln>
                <a:solidFill>
                  <a:schemeClr val="bg1"/>
                </a:solidFill>
                <a:effectLst/>
                <a:uLnTx/>
                <a:uFillTx/>
                <a:latin typeface="Calibri" panose="020F0502020204030204"/>
                <a:ea typeface="+mn-ea"/>
                <a:cs typeface="+mn-cs"/>
              </a:rPr>
              <a:t>Use </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accent4">
                    <a:lumMod val="60000"/>
                    <a:lumOff val="40000"/>
                  </a:schemeClr>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dirty="0" smtClean="0">
                <a:solidFill>
                  <a:schemeClr val="bg1"/>
                </a:solidFill>
              </a:rPr>
              <a:t>Helpful Hints</a:t>
            </a:r>
            <a:r>
              <a:rPr lang="en-US" sz="2400" dirty="0" smtClean="0">
                <a:solidFill>
                  <a:srgbClr val="FEFFFF"/>
                </a:solidFill>
              </a:rPr>
              <a:t>:</a:t>
            </a:r>
          </a:p>
          <a:p>
            <a:pPr marL="0" indent="0">
              <a:buNone/>
            </a:pPr>
            <a:r>
              <a:rPr lang="en-US" sz="2400" dirty="0" smtClean="0">
                <a:solidFill>
                  <a:srgbClr val="FEFFFF"/>
                </a:solidFill>
              </a:rPr>
              <a:t>Notify your GFA/ SRA at least 4-6 weeks prior to the proposal due date</a:t>
            </a:r>
            <a:endParaRPr lang="en-US" sz="2400" dirty="0">
              <a:solidFill>
                <a:srgbClr val="FEFFFF"/>
              </a:solidFill>
            </a:endParaRPr>
          </a:p>
          <a:p>
            <a:pPr marL="0" indent="0">
              <a:buNone/>
            </a:pPr>
            <a:r>
              <a:rPr lang="en-US" sz="2400" dirty="0" smtClean="0">
                <a:solidFill>
                  <a:srgbClr val="FEFFFF"/>
                </a:solidFill>
              </a:rPr>
              <a:t>Stay in touch with assigned GFA/SRA and keep them posted on all related </a:t>
            </a:r>
            <a:r>
              <a:rPr lang="en-US" sz="2400" dirty="0" smtClean="0">
                <a:solidFill>
                  <a:srgbClr val="FEFFFF"/>
                </a:solidFill>
              </a:rPr>
              <a:t>communications</a:t>
            </a:r>
          </a:p>
          <a:p>
            <a:pPr marL="0" indent="0">
              <a:buNone/>
            </a:pPr>
            <a:r>
              <a:rPr lang="en-US" sz="2400" dirty="0" smtClean="0">
                <a:solidFill>
                  <a:srgbClr val="FEFFFF"/>
                </a:solidFill>
              </a:rPr>
              <a:t>Be nice to your grant administrator!</a:t>
            </a:r>
            <a:endParaRPr lang="en-US" sz="2400" dirty="0" smtClean="0">
              <a:solidFill>
                <a:srgbClr val="FEFFFF"/>
              </a:solidFill>
            </a:endParaRPr>
          </a:p>
          <a:p>
            <a:pPr marL="0" indent="0">
              <a:buNone/>
            </a:pPr>
            <a:endParaRPr lang="en-US" sz="1600" b="0" i="0" dirty="0">
              <a:solidFill>
                <a:schemeClr val="bg1"/>
              </a:solidFill>
              <a:effectLst/>
            </a:endParaRPr>
          </a:p>
          <a:p>
            <a:pPr marL="0" indent="0">
              <a:buNone/>
            </a:pPr>
            <a:endParaRPr lang="en-US" sz="1600" u="sng" dirty="0">
              <a:solidFill>
                <a:schemeClr val="bg1"/>
              </a:solidFill>
            </a:endParaRPr>
          </a:p>
        </p:txBody>
      </p:sp>
    </p:spTree>
    <p:extLst>
      <p:ext uri="{BB962C8B-B14F-4D97-AF65-F5344CB8AC3E}">
        <p14:creationId xmlns:p14="http://schemas.microsoft.com/office/powerpoint/2010/main" val="385615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rgbClr val="FFFF00"/>
                </a:solidFill>
              </a:rPr>
              <a:t>Types of Cost</a:t>
            </a:r>
            <a:br>
              <a:rPr lang="en-US" sz="1600" dirty="0">
                <a:solidFill>
                  <a:srgbClr val="FFFF00"/>
                </a:solidFill>
              </a:rPr>
            </a:br>
            <a:r>
              <a:rPr lang="en-US" sz="1600" dirty="0">
                <a:solidFill>
                  <a:schemeClr val="bg1"/>
                </a:solidFill>
              </a:rPr>
              <a:t>Budget Categories and Calculations</a:t>
            </a:r>
            <a:br>
              <a:rPr lang="en-US" sz="1600" dirty="0">
                <a:solidFill>
                  <a:schemeClr val="bg1"/>
                </a:solidFill>
              </a:rPr>
            </a:br>
            <a:r>
              <a:rPr lang="en-US" sz="1600" dirty="0">
                <a:solidFill>
                  <a:schemeClr val="bg1"/>
                </a:solidFill>
              </a:rPr>
              <a:t>Justifications</a:t>
            </a:r>
            <a:br>
              <a:rPr lang="en-US" sz="1600" dirty="0">
                <a:solidFill>
                  <a:schemeClr val="bg1"/>
                </a:solidFill>
              </a:rPr>
            </a:br>
            <a:r>
              <a:rPr lang="en-US" sz="1600" dirty="0">
                <a:solidFill>
                  <a:schemeClr val="bg1"/>
                </a:solidFill>
              </a:rPr>
              <a:t>Budget exercise</a:t>
            </a:r>
            <a:br>
              <a:rPr lang="en-US" sz="1600" dirty="0">
                <a:solidFill>
                  <a:schemeClr val="bg1"/>
                </a:solidFill>
              </a:rPr>
            </a:br>
            <a:r>
              <a:rPr lang="en-US" sz="1600" dirty="0">
                <a:solidFill>
                  <a:schemeClr val="bg1"/>
                </a:solidFill>
              </a:rPr>
              <a:t>Use of Grants Office</a:t>
            </a:r>
            <a:br>
              <a:rPr lang="en-US" sz="1600" dirty="0">
                <a:solidFill>
                  <a:schemeClr val="bg1"/>
                </a:solidFill>
              </a:rPr>
            </a:br>
            <a:r>
              <a:rPr lang="en-US" sz="1600" dirty="0">
                <a:solidFill>
                  <a:schemeClr val="bg1"/>
                </a:solidFill>
              </a:rPr>
              <a:t>Processes for Submissions</a:t>
            </a:r>
            <a:br>
              <a:rPr lang="en-US" sz="1600" dirty="0">
                <a:solidFill>
                  <a:schemeClr val="bg1"/>
                </a:solidFill>
              </a:rPr>
            </a:br>
            <a:r>
              <a:rPr lang="en-US" sz="1600" dirty="0">
                <a:solidFill>
                  <a:schemeClr val="bg1"/>
                </a:solidFill>
              </a:rPr>
              <a:t>Helpful Hints</a:t>
            </a:r>
            <a:endPar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176473" y="1658658"/>
            <a:ext cx="5948831" cy="4334629"/>
          </a:xfrm>
        </p:spPr>
        <p:txBody>
          <a:bodyPr anchor="ctr">
            <a:normAutofit fontScale="55000" lnSpcReduction="20000"/>
          </a:bodyPr>
          <a:lstStyle/>
          <a:p>
            <a:pPr marL="0" indent="0">
              <a:buNone/>
            </a:pPr>
            <a:r>
              <a:rPr lang="en-US" sz="4800" dirty="0">
                <a:solidFill>
                  <a:srgbClr val="FEFFFF"/>
                </a:solidFill>
              </a:rPr>
              <a:t>DIRECT COST</a:t>
            </a:r>
          </a:p>
          <a:p>
            <a:pPr marL="0" indent="0">
              <a:buNone/>
            </a:pPr>
            <a:endParaRPr lang="en-US" sz="4800" dirty="0">
              <a:solidFill>
                <a:srgbClr val="FEFFFF"/>
              </a:solidFill>
            </a:endParaRPr>
          </a:p>
          <a:p>
            <a:pPr marL="0" indent="0">
              <a:buNone/>
            </a:pPr>
            <a:r>
              <a:rPr lang="en-US" sz="4800" dirty="0">
                <a:solidFill>
                  <a:srgbClr val="FEFFFF"/>
                </a:solidFill>
              </a:rPr>
              <a:t>Can be identified specifically and/or directly assigned to a sponsored project, instructional activity, and/or an institutional activity with a high degree of accuracy</a:t>
            </a:r>
          </a:p>
          <a:p>
            <a:pPr marL="0" indent="0">
              <a:buNone/>
            </a:pPr>
            <a:endParaRPr lang="en-US" sz="4800" dirty="0">
              <a:solidFill>
                <a:srgbClr val="FEFFFF"/>
              </a:solidFill>
            </a:endParaRPr>
          </a:p>
          <a:p>
            <a:pPr marL="0" indent="0">
              <a:buNone/>
            </a:pPr>
            <a:r>
              <a:rPr lang="en-US" sz="4800" dirty="0">
                <a:solidFill>
                  <a:srgbClr val="FEFFFF"/>
                </a:solidFill>
              </a:rPr>
              <a:t>Criteria to be a direct cost:</a:t>
            </a:r>
          </a:p>
          <a:p>
            <a:pPr marL="0" indent="0">
              <a:buNone/>
            </a:pPr>
            <a:r>
              <a:rPr lang="en-US" sz="4800" dirty="0">
                <a:solidFill>
                  <a:srgbClr val="FEFFFF"/>
                </a:solidFill>
              </a:rPr>
              <a:t>Allowable</a:t>
            </a:r>
          </a:p>
          <a:p>
            <a:pPr marL="0" indent="0">
              <a:buNone/>
            </a:pPr>
            <a:r>
              <a:rPr lang="en-US" sz="4800" dirty="0">
                <a:solidFill>
                  <a:srgbClr val="FEFFFF"/>
                </a:solidFill>
              </a:rPr>
              <a:t>Allocable</a:t>
            </a:r>
          </a:p>
          <a:p>
            <a:pPr marL="0" indent="0">
              <a:buNone/>
            </a:pPr>
            <a:r>
              <a:rPr lang="en-US" sz="4800" dirty="0">
                <a:solidFill>
                  <a:srgbClr val="FEFFFF"/>
                </a:solidFill>
              </a:rPr>
              <a:t>R</a:t>
            </a:r>
            <a:r>
              <a:rPr lang="en-US" sz="4800" dirty="0" smtClean="0">
                <a:solidFill>
                  <a:srgbClr val="FEFFFF"/>
                </a:solidFill>
              </a:rPr>
              <a:t>easonable</a:t>
            </a:r>
            <a:endParaRPr lang="en-US" sz="4800" dirty="0">
              <a:solidFill>
                <a:srgbClr val="FEFFFF"/>
              </a:solidFill>
            </a:endParaRPr>
          </a:p>
        </p:txBody>
      </p:sp>
    </p:spTree>
    <p:extLst>
      <p:ext uri="{BB962C8B-B14F-4D97-AF65-F5344CB8AC3E}">
        <p14:creationId xmlns:p14="http://schemas.microsoft.com/office/powerpoint/2010/main" val="3094074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rgbClr val="FFFF00"/>
                </a:solidFill>
              </a:rPr>
              <a:t>Types of Cost</a:t>
            </a:r>
            <a:br>
              <a:rPr lang="en-US" sz="1600" dirty="0">
                <a:solidFill>
                  <a:srgbClr val="FFFF00"/>
                </a:solidFill>
              </a:rPr>
            </a:br>
            <a:r>
              <a:rPr lang="en-US" sz="1600" dirty="0">
                <a:solidFill>
                  <a:schemeClr val="bg1"/>
                </a:solidFill>
              </a:rPr>
              <a:t>Budget Categories and Calculations</a:t>
            </a:r>
            <a:br>
              <a:rPr lang="en-US" sz="1600" dirty="0">
                <a:solidFill>
                  <a:schemeClr val="bg1"/>
                </a:solidFill>
              </a:rPr>
            </a:br>
            <a:r>
              <a:rPr lang="en-US" sz="1600" dirty="0">
                <a:solidFill>
                  <a:schemeClr val="bg1"/>
                </a:solidFill>
              </a:rPr>
              <a:t>Justifications</a:t>
            </a:r>
            <a:br>
              <a:rPr lang="en-US" sz="1600" dirty="0">
                <a:solidFill>
                  <a:schemeClr val="bg1"/>
                </a:solidFill>
              </a:rPr>
            </a:br>
            <a:r>
              <a:rPr lang="en-US" sz="1600" dirty="0">
                <a:solidFill>
                  <a:schemeClr val="bg1"/>
                </a:solidFill>
              </a:rPr>
              <a:t>Budget exercise</a:t>
            </a:r>
            <a:br>
              <a:rPr lang="en-US" sz="1600" dirty="0">
                <a:solidFill>
                  <a:schemeClr val="bg1"/>
                </a:solidFill>
              </a:rPr>
            </a:br>
            <a:r>
              <a:rPr lang="en-US" sz="1600" dirty="0">
                <a:solidFill>
                  <a:schemeClr val="bg1"/>
                </a:solidFill>
              </a:rPr>
              <a:t>Use of Grants Office</a:t>
            </a:r>
            <a:br>
              <a:rPr lang="en-US" sz="1600" dirty="0">
                <a:solidFill>
                  <a:schemeClr val="bg1"/>
                </a:solidFill>
              </a:rPr>
            </a:br>
            <a:r>
              <a:rPr lang="en-US" sz="1600" dirty="0">
                <a:solidFill>
                  <a:schemeClr val="bg1"/>
                </a:solidFill>
              </a:rPr>
              <a:t>Processes for Submissions</a:t>
            </a:r>
            <a:br>
              <a:rPr lang="en-US" sz="1600" dirty="0">
                <a:solidFill>
                  <a:schemeClr val="bg1"/>
                </a:solidFill>
              </a:rPr>
            </a:br>
            <a:r>
              <a:rPr lang="en-US" sz="1600" dirty="0">
                <a:solidFill>
                  <a:schemeClr val="bg1"/>
                </a:solidFill>
              </a:rPr>
              <a:t>Helpful Hints</a:t>
            </a:r>
            <a:endPar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fontScale="92500" lnSpcReduction="10000"/>
          </a:bodyPr>
          <a:lstStyle/>
          <a:p>
            <a:pPr marL="0" indent="0">
              <a:buNone/>
            </a:pPr>
            <a:r>
              <a:rPr lang="en-US" sz="4800" dirty="0">
                <a:solidFill>
                  <a:srgbClr val="FEFFFF"/>
                </a:solidFill>
              </a:rPr>
              <a:t>INDIRECT COST</a:t>
            </a:r>
          </a:p>
          <a:p>
            <a:pPr marL="0" indent="0">
              <a:buNone/>
            </a:pPr>
            <a:endParaRPr lang="en-US" sz="4800" dirty="0">
              <a:solidFill>
                <a:srgbClr val="FEFFFF"/>
              </a:solidFill>
            </a:endParaRPr>
          </a:p>
          <a:p>
            <a:r>
              <a:rPr lang="en-US" sz="2400" dirty="0">
                <a:solidFill>
                  <a:srgbClr val="FEFFFF"/>
                </a:solidFill>
              </a:rPr>
              <a:t>“Costs…that are incurred for common or joint objectives and therefore cannot be identified readily and specifically with a particular sponsored project, instructional activity, and/or any institutional activity</a:t>
            </a:r>
          </a:p>
          <a:p>
            <a:endParaRPr lang="en-US" sz="2400" dirty="0">
              <a:solidFill>
                <a:srgbClr val="FEFFFF"/>
              </a:solidFill>
            </a:endParaRPr>
          </a:p>
          <a:p>
            <a:r>
              <a:rPr lang="en-US" sz="2400" dirty="0">
                <a:solidFill>
                  <a:srgbClr val="FEFFFF"/>
                </a:solidFill>
              </a:rPr>
              <a:t>AKA:</a:t>
            </a:r>
          </a:p>
          <a:p>
            <a:pPr lvl="1"/>
            <a:r>
              <a:rPr lang="en-US" sz="2000" dirty="0">
                <a:solidFill>
                  <a:srgbClr val="FEFFFF"/>
                </a:solidFill>
              </a:rPr>
              <a:t>Facilities &amp; Administration (F&amp;A) costs</a:t>
            </a:r>
          </a:p>
          <a:p>
            <a:pPr lvl="1"/>
            <a:r>
              <a:rPr lang="en-US" sz="2000" dirty="0">
                <a:solidFill>
                  <a:srgbClr val="FEFFFF"/>
                </a:solidFill>
              </a:rPr>
              <a:t>Overhead</a:t>
            </a:r>
          </a:p>
          <a:p>
            <a:pPr marL="0" indent="0">
              <a:buNone/>
            </a:pPr>
            <a:endParaRPr lang="en-US" sz="4800" dirty="0">
              <a:solidFill>
                <a:srgbClr val="FEFFFF"/>
              </a:solidFill>
            </a:endParaRPr>
          </a:p>
        </p:txBody>
      </p:sp>
    </p:spTree>
    <p:extLst>
      <p:ext uri="{BB962C8B-B14F-4D97-AF65-F5344CB8AC3E}">
        <p14:creationId xmlns:p14="http://schemas.microsoft.com/office/powerpoint/2010/main" val="231532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1600" u="sng" dirty="0">
                <a:solidFill>
                  <a:srgbClr val="FEFFFF"/>
                </a:solidFill>
              </a:rPr>
              <a:t>Budget Categories:</a:t>
            </a:r>
          </a:p>
          <a:p>
            <a:pPr marL="0" indent="0">
              <a:buNone/>
            </a:pPr>
            <a:r>
              <a:rPr lang="en-US" sz="1600" dirty="0">
                <a:solidFill>
                  <a:srgbClr val="FEFFFF"/>
                </a:solidFill>
              </a:rPr>
              <a:t>Personnel</a:t>
            </a:r>
          </a:p>
          <a:p>
            <a:pPr marL="0" indent="0">
              <a:buNone/>
            </a:pPr>
            <a:r>
              <a:rPr lang="en-US" sz="1600" dirty="0">
                <a:solidFill>
                  <a:srgbClr val="FEFFFF"/>
                </a:solidFill>
              </a:rPr>
              <a:t>Consultants</a:t>
            </a:r>
          </a:p>
          <a:p>
            <a:pPr marL="0" indent="0">
              <a:buNone/>
            </a:pPr>
            <a:r>
              <a:rPr lang="en-US" sz="1600" dirty="0">
                <a:solidFill>
                  <a:srgbClr val="FEFFFF"/>
                </a:solidFill>
              </a:rPr>
              <a:t>Equipment</a:t>
            </a:r>
          </a:p>
          <a:p>
            <a:pPr marL="0" indent="0">
              <a:buNone/>
            </a:pPr>
            <a:r>
              <a:rPr lang="en-US" sz="1600" dirty="0">
                <a:solidFill>
                  <a:srgbClr val="FEFFFF"/>
                </a:solidFill>
              </a:rPr>
              <a:t>Supplies</a:t>
            </a:r>
          </a:p>
          <a:p>
            <a:pPr marL="0" indent="0">
              <a:buNone/>
            </a:pPr>
            <a:r>
              <a:rPr lang="en-US" sz="1600" dirty="0">
                <a:solidFill>
                  <a:srgbClr val="FEFFFF"/>
                </a:solidFill>
              </a:rPr>
              <a:t>Travel</a:t>
            </a:r>
          </a:p>
          <a:p>
            <a:pPr marL="0" indent="0">
              <a:buNone/>
            </a:pPr>
            <a:r>
              <a:rPr lang="en-US" sz="1600" dirty="0">
                <a:solidFill>
                  <a:srgbClr val="FEFFFF"/>
                </a:solidFill>
              </a:rPr>
              <a:t>Patient Care*</a:t>
            </a:r>
          </a:p>
          <a:p>
            <a:pPr marL="0" indent="0">
              <a:buNone/>
            </a:pPr>
            <a:r>
              <a:rPr lang="en-US" sz="1600" dirty="0">
                <a:solidFill>
                  <a:srgbClr val="FEFFFF"/>
                </a:solidFill>
              </a:rPr>
              <a:t>Alterations &amp; Renovations*</a:t>
            </a:r>
          </a:p>
          <a:p>
            <a:pPr marL="0" indent="0">
              <a:buNone/>
            </a:pPr>
            <a:r>
              <a:rPr lang="en-US" sz="1600" dirty="0">
                <a:solidFill>
                  <a:srgbClr val="FEFFFF"/>
                </a:solidFill>
              </a:rPr>
              <a:t>Other Expenses</a:t>
            </a:r>
          </a:p>
          <a:p>
            <a:pPr marL="0" indent="0">
              <a:buNone/>
            </a:pPr>
            <a:endParaRPr lang="en-US" sz="1600" dirty="0">
              <a:solidFill>
                <a:srgbClr val="FEFFFF"/>
              </a:solidFill>
            </a:endParaRPr>
          </a:p>
          <a:p>
            <a:pPr marL="0" indent="0">
              <a:buNone/>
            </a:pPr>
            <a:r>
              <a:rPr lang="en-US" sz="1600" dirty="0">
                <a:solidFill>
                  <a:srgbClr val="FEFFFF"/>
                </a:solidFill>
              </a:rPr>
              <a:t>*not discussed in this session</a:t>
            </a:r>
            <a:endParaRPr lang="en-US" sz="4800" dirty="0">
              <a:solidFill>
                <a:srgbClr val="FEFFFF"/>
              </a:solidFill>
            </a:endParaRPr>
          </a:p>
        </p:txBody>
      </p:sp>
    </p:spTree>
    <p:extLst>
      <p:ext uri="{BB962C8B-B14F-4D97-AF65-F5344CB8AC3E}">
        <p14:creationId xmlns:p14="http://schemas.microsoft.com/office/powerpoint/2010/main" val="2881531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u="sng" dirty="0">
                <a:solidFill>
                  <a:srgbClr val="FEFFFF"/>
                </a:solidFill>
              </a:rPr>
              <a:t>Budget Categories &gt;&gt; Personnel</a:t>
            </a:r>
          </a:p>
          <a:p>
            <a:pPr marL="0" indent="0">
              <a:buNone/>
            </a:pPr>
            <a:r>
              <a:rPr lang="en-US" sz="1600" dirty="0">
                <a:solidFill>
                  <a:srgbClr val="FEFFFF"/>
                </a:solidFill>
              </a:rPr>
              <a:t>Two main categories of Personnel:</a:t>
            </a:r>
          </a:p>
          <a:p>
            <a:pPr marL="0" indent="0">
              <a:buNone/>
            </a:pPr>
            <a:endParaRPr lang="en-US" sz="1600" dirty="0">
              <a:solidFill>
                <a:srgbClr val="FEFFFF"/>
              </a:solidFill>
            </a:endParaRPr>
          </a:p>
          <a:p>
            <a:pPr marL="0" indent="0">
              <a:buNone/>
            </a:pPr>
            <a:r>
              <a:rPr lang="en-US" sz="1600" dirty="0">
                <a:solidFill>
                  <a:srgbClr val="FEFFFF"/>
                </a:solidFill>
              </a:rPr>
              <a:t>Senior/Key: </a:t>
            </a:r>
            <a:r>
              <a:rPr lang="en-US" sz="1600" dirty="0">
                <a:solidFill>
                  <a:schemeClr val="bg1"/>
                </a:solidFill>
              </a:rPr>
              <a:t>“</a:t>
            </a:r>
            <a:r>
              <a:rPr lang="en-US" sz="1600" b="0" i="0" dirty="0">
                <a:solidFill>
                  <a:schemeClr val="bg1"/>
                </a:solidFill>
                <a:effectLst/>
              </a:rPr>
              <a:t>The PD/PI and other individuals who contribute to the scientific development or execution of a project in a substantive, measurable way, whether or not they receive salaries or compensation under the grant. ”</a:t>
            </a:r>
            <a:endParaRPr lang="en-US" sz="1600" dirty="0">
              <a:solidFill>
                <a:schemeClr val="bg1"/>
              </a:solidFill>
            </a:endParaRPr>
          </a:p>
          <a:p>
            <a:pPr marL="0" indent="0">
              <a:buNone/>
            </a:pPr>
            <a:endParaRPr lang="en-US" sz="1600" dirty="0">
              <a:solidFill>
                <a:srgbClr val="FEFFFF"/>
              </a:solidFill>
            </a:endParaRPr>
          </a:p>
          <a:p>
            <a:pPr marL="0" indent="0">
              <a:buNone/>
            </a:pPr>
            <a:r>
              <a:rPr lang="en-US" sz="1600" dirty="0">
                <a:solidFill>
                  <a:srgbClr val="FEFFFF"/>
                </a:solidFill>
              </a:rPr>
              <a:t>Non-Key: does not contribute to the scientific development or execution of a project in a substantive, measurable way</a:t>
            </a:r>
            <a:endParaRPr lang="en-US" sz="4800" dirty="0">
              <a:solidFill>
                <a:srgbClr val="FEFFFF"/>
              </a:solidFill>
            </a:endParaRPr>
          </a:p>
        </p:txBody>
      </p:sp>
    </p:spTree>
    <p:extLst>
      <p:ext uri="{BB962C8B-B14F-4D97-AF65-F5344CB8AC3E}">
        <p14:creationId xmlns:p14="http://schemas.microsoft.com/office/powerpoint/2010/main" val="183902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u="sng" dirty="0">
                <a:solidFill>
                  <a:srgbClr val="FEFFFF"/>
                </a:solidFill>
              </a:rPr>
              <a:t>Budget Categories &gt;&gt; Personnel &gt;&gt; calculation</a:t>
            </a:r>
          </a:p>
          <a:p>
            <a:pPr marL="0" indent="0">
              <a:buNone/>
            </a:pPr>
            <a:endParaRPr lang="en-US" sz="2400" u="sng" dirty="0">
              <a:solidFill>
                <a:srgbClr val="FEFFFF"/>
              </a:solidFill>
            </a:endParaRPr>
          </a:p>
          <a:p>
            <a:r>
              <a:rPr lang="en-US" sz="1800" dirty="0">
                <a:solidFill>
                  <a:srgbClr val="FEFFFF"/>
                </a:solidFill>
              </a:rPr>
              <a:t>Start with the salary of each individual or position valued at a 1.0 FTE</a:t>
            </a:r>
          </a:p>
          <a:p>
            <a:r>
              <a:rPr lang="en-US" sz="1800" dirty="0">
                <a:solidFill>
                  <a:srgbClr val="FEFFFF"/>
                </a:solidFill>
              </a:rPr>
              <a:t>If the person is above the PHS salary cap, use the cap instead of the actual salary in the calculation</a:t>
            </a:r>
          </a:p>
          <a:p>
            <a:r>
              <a:rPr lang="en-US" sz="1800" dirty="0">
                <a:solidFill>
                  <a:srgbClr val="FEFFFF"/>
                </a:solidFill>
              </a:rPr>
              <a:t>Multiply the salary times the effort (as a percentage) that each person will spend working on the award. This is the “salary requested”</a:t>
            </a:r>
          </a:p>
          <a:p>
            <a:r>
              <a:rPr lang="en-US" sz="1800" dirty="0">
                <a:solidFill>
                  <a:srgbClr val="FEFFFF"/>
                </a:solidFill>
              </a:rPr>
              <a:t>Multiply the salary requested by the institution’s fringe benefits rate to get the fringe requested</a:t>
            </a:r>
          </a:p>
          <a:p>
            <a:r>
              <a:rPr lang="en-US" sz="1800" dirty="0">
                <a:solidFill>
                  <a:srgbClr val="FEFFFF"/>
                </a:solidFill>
              </a:rPr>
              <a:t>Add the salary request and fringe for each person to get the total for each person/position</a:t>
            </a:r>
          </a:p>
          <a:p>
            <a:pPr marL="0" indent="0">
              <a:buNone/>
            </a:pPr>
            <a:endParaRPr lang="en-US" sz="2400" u="sng" dirty="0">
              <a:solidFill>
                <a:srgbClr val="FEFFFF"/>
              </a:solidFill>
            </a:endParaRPr>
          </a:p>
        </p:txBody>
      </p:sp>
    </p:spTree>
    <p:extLst>
      <p:ext uri="{BB962C8B-B14F-4D97-AF65-F5344CB8AC3E}">
        <p14:creationId xmlns:p14="http://schemas.microsoft.com/office/powerpoint/2010/main" val="353886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097385-10E8-40D8-8E7E-241FE40EC2DD}"/>
              </a:ext>
            </a:extLst>
          </p:cNvPr>
          <p:cNvSpPr>
            <a:spLocks noGrp="1"/>
          </p:cNvSpPr>
          <p:nvPr>
            <p:ph type="title"/>
          </p:nvPr>
        </p:nvSpPr>
        <p:spPr>
          <a:xfrm>
            <a:off x="934872" y="982272"/>
            <a:ext cx="3388419" cy="456097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sz="1600" dirty="0">
                <a:solidFill>
                  <a:schemeClr val="bg1"/>
                </a:solidFill>
                <a:latin typeface="Calibri" panose="020F0502020204030204"/>
                <a:ea typeface="+mn-ea"/>
                <a:cs typeface="+mn-cs"/>
              </a:rPr>
              <a:t>T</a:t>
            </a:r>
            <a:r>
              <a:rPr kumimoji="0" lang="en-US" sz="1600" b="0" i="0" u="none" strike="noStrike" kern="1200" cap="none" spc="0" normalizeH="0" baseline="0" noProof="0" dirty="0" err="1">
                <a:ln>
                  <a:noFill/>
                </a:ln>
                <a:solidFill>
                  <a:schemeClr val="bg1"/>
                </a:solidFill>
                <a:effectLst/>
                <a:uLnTx/>
                <a:uFillTx/>
                <a:latin typeface="Calibri" panose="020F0502020204030204"/>
                <a:ea typeface="+mn-ea"/>
                <a:cs typeface="+mn-cs"/>
              </a:rPr>
              <a:t>ypes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of Cost</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rgbClr val="FFFF00"/>
                </a:solidFill>
                <a:effectLst/>
                <a:uLnTx/>
                <a:uFillTx/>
                <a:latin typeface="Calibri" panose="020F0502020204030204"/>
                <a:ea typeface="+mn-ea"/>
                <a:cs typeface="+mn-cs"/>
              </a:rPr>
              <a:t>Budget Categories and Calculations</a:t>
            </a: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Justifications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Budget exercise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Use of Grants Office</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Processes for Submissions</a:t>
            </a:r>
            <a:b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Helpful Hints</a:t>
            </a:r>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C62EE22-52F0-4283-805B-86F105CA36B0}"/>
              </a:ext>
            </a:extLst>
          </p:cNvPr>
          <p:cNvSpPr>
            <a:spLocks noGrp="1"/>
          </p:cNvSpPr>
          <p:nvPr>
            <p:ph idx="1"/>
          </p:nvPr>
        </p:nvSpPr>
        <p:spPr>
          <a:xfrm>
            <a:off x="5221862" y="1719618"/>
            <a:ext cx="5948831" cy="4334629"/>
          </a:xfrm>
        </p:spPr>
        <p:txBody>
          <a:bodyPr anchor="ctr">
            <a:normAutofit/>
          </a:bodyPr>
          <a:lstStyle/>
          <a:p>
            <a:pPr marL="0" indent="0">
              <a:buNone/>
            </a:pPr>
            <a:r>
              <a:rPr lang="en-US" sz="2400" u="sng" dirty="0">
                <a:solidFill>
                  <a:srgbClr val="FEFFFF"/>
                </a:solidFill>
              </a:rPr>
              <a:t>Budget Categories &gt;&gt; Personnel &gt;&gt; calculation</a:t>
            </a:r>
          </a:p>
          <a:p>
            <a:pPr marL="0" indent="0">
              <a:buNone/>
            </a:pPr>
            <a:endParaRPr lang="en-US" sz="2400" u="sng" dirty="0">
              <a:solidFill>
                <a:srgbClr val="FEFFFF"/>
              </a:solidFill>
            </a:endParaRPr>
          </a:p>
          <a:p>
            <a:r>
              <a:rPr lang="en-US" sz="1800" dirty="0">
                <a:solidFill>
                  <a:srgbClr val="FEFFFF"/>
                </a:solidFill>
              </a:rPr>
              <a:t>The current salary cap is $203,700</a:t>
            </a:r>
          </a:p>
          <a:p>
            <a:r>
              <a:rPr lang="en-US" sz="1800" dirty="0">
                <a:solidFill>
                  <a:srgbClr val="FEFFFF"/>
                </a:solidFill>
              </a:rPr>
              <a:t>Fringe for Children’s: 17%</a:t>
            </a:r>
          </a:p>
          <a:p>
            <a:r>
              <a:rPr lang="en-US" sz="1800" dirty="0">
                <a:solidFill>
                  <a:srgbClr val="FEFFFF"/>
                </a:solidFill>
              </a:rPr>
              <a:t>Fringe for George </a:t>
            </a:r>
            <a:r>
              <a:rPr lang="en-US" sz="1800" dirty="0" smtClean="0">
                <a:solidFill>
                  <a:srgbClr val="FEFFFF"/>
                </a:solidFill>
              </a:rPr>
              <a:t>Washington:</a:t>
            </a:r>
          </a:p>
          <a:p>
            <a:pPr marL="0" indent="0">
              <a:buNone/>
            </a:pPr>
            <a:r>
              <a:rPr lang="en-US" sz="1400" dirty="0" smtClean="0">
                <a:solidFill>
                  <a:srgbClr val="FEFFFF"/>
                </a:solidFill>
              </a:rPr>
              <a:t>                                                          23.14% - reg. employees	 			              7.95% - temps &amp; students</a:t>
            </a:r>
          </a:p>
          <a:p>
            <a:pPr marL="0" indent="0">
              <a:buNone/>
            </a:pPr>
            <a:r>
              <a:rPr lang="en-US" sz="1400" dirty="0" smtClean="0">
                <a:solidFill>
                  <a:srgbClr val="FEFFFF"/>
                </a:solidFill>
              </a:rPr>
              <a:t>                                                          11.50% - Postdocs</a:t>
            </a:r>
          </a:p>
          <a:p>
            <a:pPr marL="3200400" lvl="7" indent="0">
              <a:buNone/>
            </a:pPr>
            <a:endParaRPr lang="en-US" sz="800" dirty="0" smtClean="0">
              <a:solidFill>
                <a:srgbClr val="FEFFFF"/>
              </a:solidFill>
            </a:endParaRPr>
          </a:p>
          <a:p>
            <a:pPr marL="3200400" lvl="7" indent="0">
              <a:buNone/>
            </a:pPr>
            <a:endParaRPr lang="en-US" sz="800" dirty="0">
              <a:solidFill>
                <a:srgbClr val="FEFFFF"/>
              </a:solidFill>
            </a:endParaRPr>
          </a:p>
        </p:txBody>
      </p:sp>
    </p:spTree>
    <p:extLst>
      <p:ext uri="{BB962C8B-B14F-4D97-AF65-F5344CB8AC3E}">
        <p14:creationId xmlns:p14="http://schemas.microsoft.com/office/powerpoint/2010/main" val="182153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2205</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R01 Budgets</vt:lpstr>
      <vt:lpstr>Agenda</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Collaborators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lpstr>Types of Cost Budget Categories and Calculations Justifications  Budget exercise Use of Grants Office Processes for Submissions Helpful Hints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R01 Budgets</dc:title>
  <dc:creator>Bair, Stephanie</dc:creator>
  <cp:lastModifiedBy>Bellafiore, Julia</cp:lastModifiedBy>
  <cp:revision>43</cp:revision>
  <dcterms:created xsi:type="dcterms:W3CDTF">2022-03-29T21:37:22Z</dcterms:created>
  <dcterms:modified xsi:type="dcterms:W3CDTF">2022-04-19T13:59:40Z</dcterms:modified>
</cp:coreProperties>
</file>